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55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8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6657" y="6569964"/>
            <a:ext cx="249934" cy="1066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83A3E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83A3E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8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229600" y="6303264"/>
            <a:ext cx="381000" cy="554990"/>
          </a:xfrm>
          <a:custGeom>
            <a:avLst/>
            <a:gdLst/>
            <a:ahLst/>
            <a:cxnLst/>
            <a:rect l="l" t="t" r="r" b="b"/>
            <a:pathLst>
              <a:path w="381000" h="554990">
                <a:moveTo>
                  <a:pt x="381000" y="0"/>
                </a:moveTo>
                <a:lnTo>
                  <a:pt x="0" y="0"/>
                </a:lnTo>
                <a:lnTo>
                  <a:pt x="0" y="554736"/>
                </a:lnTo>
                <a:lnTo>
                  <a:pt x="381000" y="554736"/>
                </a:lnTo>
                <a:lnTo>
                  <a:pt x="381000" y="0"/>
                </a:lnTo>
                <a:close/>
              </a:path>
            </a:pathLst>
          </a:custGeom>
          <a:solidFill>
            <a:srgbClr val="6A6E7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6657" y="6569964"/>
            <a:ext cx="249934" cy="10667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301228" y="6524243"/>
            <a:ext cx="233045" cy="0"/>
          </a:xfrm>
          <a:custGeom>
            <a:avLst/>
            <a:gdLst/>
            <a:ahLst/>
            <a:cxnLst/>
            <a:rect l="l" t="t" r="r" b="b"/>
            <a:pathLst>
              <a:path w="233045">
                <a:moveTo>
                  <a:pt x="0" y="0"/>
                </a:moveTo>
                <a:lnTo>
                  <a:pt x="232829" y="0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83A3E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57244" y="0"/>
            <a:ext cx="5287010" cy="6858000"/>
          </a:xfrm>
          <a:custGeom>
            <a:avLst/>
            <a:gdLst/>
            <a:ahLst/>
            <a:cxnLst/>
            <a:rect l="l" t="t" r="r" b="b"/>
            <a:pathLst>
              <a:path w="5287009" h="6858000">
                <a:moveTo>
                  <a:pt x="0" y="6858000"/>
                </a:moveTo>
                <a:lnTo>
                  <a:pt x="5286756" y="6858000"/>
                </a:lnTo>
                <a:lnTo>
                  <a:pt x="528675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8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229600" y="6303264"/>
            <a:ext cx="381000" cy="554990"/>
          </a:xfrm>
          <a:custGeom>
            <a:avLst/>
            <a:gdLst/>
            <a:ahLst/>
            <a:cxnLst/>
            <a:rect l="l" t="t" r="r" b="b"/>
            <a:pathLst>
              <a:path w="381000" h="554990">
                <a:moveTo>
                  <a:pt x="381000" y="0"/>
                </a:moveTo>
                <a:lnTo>
                  <a:pt x="0" y="0"/>
                </a:lnTo>
                <a:lnTo>
                  <a:pt x="0" y="554736"/>
                </a:lnTo>
                <a:lnTo>
                  <a:pt x="381000" y="554736"/>
                </a:lnTo>
                <a:lnTo>
                  <a:pt x="381000" y="0"/>
                </a:lnTo>
                <a:close/>
              </a:path>
            </a:pathLst>
          </a:custGeom>
          <a:solidFill>
            <a:srgbClr val="6A6E7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6657" y="6569964"/>
            <a:ext cx="249934" cy="10667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301228" y="6524243"/>
            <a:ext cx="233045" cy="0"/>
          </a:xfrm>
          <a:custGeom>
            <a:avLst/>
            <a:gdLst/>
            <a:ahLst/>
            <a:cxnLst/>
            <a:rect l="l" t="t" r="r" b="b"/>
            <a:pathLst>
              <a:path w="233045">
                <a:moveTo>
                  <a:pt x="0" y="0"/>
                </a:moveTo>
                <a:lnTo>
                  <a:pt x="232829" y="0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1168" y="355092"/>
            <a:ext cx="957071" cy="416051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0" y="0"/>
            <a:ext cx="3857625" cy="6858000"/>
          </a:xfrm>
          <a:custGeom>
            <a:avLst/>
            <a:gdLst/>
            <a:ahLst/>
            <a:cxnLst/>
            <a:rect l="l" t="t" r="r" b="b"/>
            <a:pathLst>
              <a:path w="3857625" h="6858000">
                <a:moveTo>
                  <a:pt x="3857244" y="0"/>
                </a:moveTo>
                <a:lnTo>
                  <a:pt x="0" y="0"/>
                </a:lnTo>
                <a:lnTo>
                  <a:pt x="0" y="6858000"/>
                </a:lnTo>
                <a:lnTo>
                  <a:pt x="3857244" y="6858000"/>
                </a:lnTo>
                <a:lnTo>
                  <a:pt x="3857244" y="0"/>
                </a:lnTo>
                <a:close/>
              </a:path>
            </a:pathLst>
          </a:custGeom>
          <a:solidFill>
            <a:srgbClr val="FFFFFF">
              <a:alpha val="8980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05968" y="4133088"/>
            <a:ext cx="2879090" cy="0"/>
          </a:xfrm>
          <a:custGeom>
            <a:avLst/>
            <a:gdLst/>
            <a:ahLst/>
            <a:cxnLst/>
            <a:rect l="l" t="t" r="r" b="b"/>
            <a:pathLst>
              <a:path w="2879090">
                <a:moveTo>
                  <a:pt x="0" y="0"/>
                </a:moveTo>
                <a:lnTo>
                  <a:pt x="2878556" y="0"/>
                </a:lnTo>
              </a:path>
            </a:pathLst>
          </a:custGeom>
          <a:ln w="6096">
            <a:solidFill>
              <a:srgbClr val="006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GRS Overview - Figure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6F4F276-F325-5A4B-9523-09B9CE426F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757769"/>
            <a:ext cx="8001000" cy="2667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914400" y="1600200"/>
            <a:ext cx="7315200" cy="45262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16464"/>
            <a:ext cx="4106862" cy="3048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8229600" y="6303433"/>
            <a:ext cx="381000" cy="554567"/>
            <a:chOff x="8229600" y="6303433"/>
            <a:chExt cx="381000" cy="554567"/>
          </a:xfrm>
        </p:grpSpPr>
        <p:sp>
          <p:nvSpPr>
            <p:cNvPr id="9" name="Rectangle 8"/>
            <p:cNvSpPr/>
            <p:nvPr userDrawn="1"/>
          </p:nvSpPr>
          <p:spPr>
            <a:xfrm>
              <a:off x="8229600" y="6303433"/>
              <a:ext cx="381000" cy="554567"/>
            </a:xfrm>
            <a:prstGeom prst="rect">
              <a:avLst/>
            </a:prstGeom>
            <a:solidFill>
              <a:srgbClr val="6A6F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BGRS_White_Logo_Small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7334" y="6570133"/>
              <a:ext cx="249607" cy="105833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 userDrawn="1"/>
          </p:nvCxnSpPr>
          <p:spPr>
            <a:xfrm>
              <a:off x="8301567" y="6523567"/>
              <a:ext cx="232833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E7DD15C3-7E40-406A-A9AD-E1226C43275A}"/>
              </a:ext>
            </a:extLst>
          </p:cNvPr>
          <p:cNvSpPr txBox="1">
            <a:spLocks/>
          </p:cNvSpPr>
          <p:nvPr userDrawn="1"/>
        </p:nvSpPr>
        <p:spPr>
          <a:xfrm>
            <a:off x="8220513" y="6305554"/>
            <a:ext cx="390087" cy="24447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CDC5ED-32B0-4F87-84C8-FD9DD34E43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8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800" y="693253"/>
            <a:ext cx="3907790" cy="345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383A3E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3336" y="1574291"/>
            <a:ext cx="8577326" cy="3263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3182" y="3360292"/>
            <a:ext cx="3137535" cy="6921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2300" dirty="0">
                <a:solidFill>
                  <a:srgbClr val="00677E"/>
                </a:solidFill>
                <a:latin typeface="Georgia"/>
                <a:cs typeface="Georgia"/>
              </a:rPr>
              <a:t>Ready, Set, Restart: </a:t>
            </a:r>
            <a:r>
              <a:rPr sz="2300" spc="5" dirty="0">
                <a:solidFill>
                  <a:srgbClr val="00677E"/>
                </a:solidFill>
                <a:latin typeface="Georgia"/>
                <a:cs typeface="Georgia"/>
              </a:rPr>
              <a:t> </a:t>
            </a:r>
            <a:r>
              <a:rPr sz="2300" dirty="0">
                <a:solidFill>
                  <a:srgbClr val="00677E"/>
                </a:solidFill>
                <a:latin typeface="Georgia"/>
                <a:cs typeface="Georgia"/>
              </a:rPr>
              <a:t>Supply</a:t>
            </a:r>
            <a:r>
              <a:rPr sz="2300" spc="-55" dirty="0">
                <a:solidFill>
                  <a:srgbClr val="00677E"/>
                </a:solidFill>
                <a:latin typeface="Georgia"/>
                <a:cs typeface="Georgia"/>
              </a:rPr>
              <a:t> </a:t>
            </a:r>
            <a:r>
              <a:rPr sz="2300" dirty="0">
                <a:solidFill>
                  <a:srgbClr val="00677E"/>
                </a:solidFill>
                <a:latin typeface="Georgia"/>
                <a:cs typeface="Georgia"/>
              </a:rPr>
              <a:t>Chain</a:t>
            </a:r>
            <a:r>
              <a:rPr sz="2300" spc="-35" dirty="0">
                <a:solidFill>
                  <a:srgbClr val="00677E"/>
                </a:solidFill>
                <a:latin typeface="Georgia"/>
                <a:cs typeface="Georgia"/>
              </a:rPr>
              <a:t> </a:t>
            </a:r>
            <a:r>
              <a:rPr sz="2300" spc="-5" dirty="0">
                <a:solidFill>
                  <a:srgbClr val="00677E"/>
                </a:solidFill>
                <a:latin typeface="Georgia"/>
                <a:cs typeface="Georgia"/>
              </a:rPr>
              <a:t>Readiness</a:t>
            </a:r>
            <a:endParaRPr sz="23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3184" y="4275072"/>
            <a:ext cx="1259416" cy="746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dirty="0">
                <a:solidFill>
                  <a:srgbClr val="383A3E"/>
                </a:solidFill>
                <a:latin typeface="Arial"/>
                <a:cs typeface="Arial"/>
              </a:rPr>
              <a:t>Case Study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dirty="0">
              <a:solidFill>
                <a:srgbClr val="383A3E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dirty="0">
                <a:solidFill>
                  <a:srgbClr val="383A3E"/>
                </a:solidFill>
                <a:latin typeface="Arial"/>
                <a:cs typeface="Arial"/>
              </a:rPr>
              <a:t>March 11, 2021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860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29600" y="6303264"/>
              <a:ext cx="381000" cy="554990"/>
            </a:xfrm>
            <a:custGeom>
              <a:avLst/>
              <a:gdLst/>
              <a:ahLst/>
              <a:cxnLst/>
              <a:rect l="l" t="t" r="r" b="b"/>
              <a:pathLst>
                <a:path w="381000" h="554990">
                  <a:moveTo>
                    <a:pt x="381000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381000" y="554736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A6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01228" y="6524243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>
                  <a:moveTo>
                    <a:pt x="0" y="0"/>
                  </a:moveTo>
                  <a:lnTo>
                    <a:pt x="232829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374534" y="6351083"/>
            <a:ext cx="82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800" y="1588426"/>
            <a:ext cx="2973070" cy="70980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54"/>
              </a:spcBef>
              <a:buFont typeface="Wingdings"/>
              <a:buChar char=""/>
              <a:tabLst>
                <a:tab pos="185420" algn="l"/>
              </a:tabLst>
            </a:pPr>
            <a:r>
              <a:rPr lang="en-US" sz="1300" b="1" dirty="0">
                <a:latin typeface="Arial"/>
                <a:cs typeface="Arial"/>
              </a:rPr>
              <a:t>Dan Mack</a:t>
            </a:r>
          </a:p>
          <a:p>
            <a:pPr marL="12065">
              <a:lnSpc>
                <a:spcPct val="100000"/>
              </a:lnSpc>
              <a:spcBef>
                <a:spcPts val="254"/>
              </a:spcBef>
              <a:tabLst>
                <a:tab pos="185420" algn="l"/>
              </a:tabLst>
            </a:pPr>
            <a:r>
              <a:rPr lang="en-US" sz="1300" dirty="0">
                <a:latin typeface="Arial"/>
                <a:cs typeface="Arial"/>
              </a:rPr>
              <a:t>    Vice President </a:t>
            </a:r>
          </a:p>
          <a:p>
            <a:pPr marL="12065">
              <a:lnSpc>
                <a:spcPct val="100000"/>
              </a:lnSpc>
              <a:spcBef>
                <a:spcPts val="254"/>
              </a:spcBef>
              <a:tabLst>
                <a:tab pos="185420" algn="l"/>
              </a:tabLst>
            </a:pPr>
            <a:r>
              <a:rPr lang="en-US" sz="1300" dirty="0">
                <a:latin typeface="Arial"/>
                <a:cs typeface="Arial"/>
              </a:rPr>
              <a:t>    Supply Chain Management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58800" y="445175"/>
            <a:ext cx="14503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5" dirty="0"/>
              <a:t>a</a:t>
            </a:r>
            <a:r>
              <a:rPr dirty="0"/>
              <a:t>r</a:t>
            </a:r>
            <a:r>
              <a:rPr spc="-5" dirty="0"/>
              <a:t>ti</a:t>
            </a:r>
            <a:r>
              <a:rPr spc="-10" dirty="0"/>
              <a:t>c</a:t>
            </a:r>
            <a:r>
              <a:rPr spc="-5" dirty="0"/>
              <a:t>i</a:t>
            </a:r>
            <a:r>
              <a:rPr dirty="0"/>
              <a:t>p</a:t>
            </a:r>
            <a:r>
              <a:rPr spc="-5" dirty="0"/>
              <a:t>ant</a:t>
            </a:r>
            <a:r>
              <a:rPr dirty="0"/>
              <a:t>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734014" y="1588426"/>
            <a:ext cx="2689860" cy="684161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54"/>
              </a:spcBef>
              <a:buFont typeface="Wingdings"/>
              <a:buChar char=""/>
              <a:tabLst>
                <a:tab pos="185420" algn="l"/>
              </a:tabLst>
            </a:pPr>
            <a:r>
              <a:rPr lang="en-US" sz="1300" b="1" dirty="0">
                <a:latin typeface="Arial"/>
                <a:cs typeface="Arial"/>
              </a:rPr>
              <a:t>Amber Tucker</a:t>
            </a:r>
            <a:endParaRPr sz="1300" b="1" dirty="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155"/>
              </a:spcBef>
            </a:pPr>
            <a:r>
              <a:rPr sz="1300" spc="-15" dirty="0">
                <a:solidFill>
                  <a:srgbClr val="4A4F53"/>
                </a:solidFill>
                <a:latin typeface="Arial"/>
                <a:cs typeface="Arial"/>
              </a:rPr>
              <a:t>Vice</a:t>
            </a:r>
            <a:r>
              <a:rPr sz="1300" spc="-5" dirty="0">
                <a:solidFill>
                  <a:srgbClr val="4A4F53"/>
                </a:solidFill>
                <a:latin typeface="Arial"/>
                <a:cs typeface="Arial"/>
              </a:rPr>
              <a:t> President</a:t>
            </a:r>
            <a:endParaRPr lang="en-US" sz="1300" spc="10" dirty="0">
              <a:solidFill>
                <a:srgbClr val="4A4F53"/>
              </a:solidFill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155"/>
              </a:spcBef>
            </a:pPr>
            <a:r>
              <a:rPr lang="en-US" sz="1300" spc="-5" dirty="0">
                <a:solidFill>
                  <a:srgbClr val="4A4F53"/>
                </a:solidFill>
                <a:latin typeface="Arial"/>
                <a:cs typeface="Arial"/>
              </a:rPr>
              <a:t>Government Services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500" y="1499443"/>
            <a:ext cx="3619500" cy="0"/>
          </a:xfrm>
          <a:custGeom>
            <a:avLst/>
            <a:gdLst/>
            <a:ahLst/>
            <a:cxnLst/>
            <a:rect l="l" t="t" r="r" b="b"/>
            <a:pathLst>
              <a:path w="3619500">
                <a:moveTo>
                  <a:pt x="0" y="0"/>
                </a:moveTo>
                <a:lnTo>
                  <a:pt x="3619500" y="0"/>
                </a:lnTo>
              </a:path>
            </a:pathLst>
          </a:custGeom>
          <a:ln w="12700">
            <a:solidFill>
              <a:srgbClr val="006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8800" y="1191088"/>
            <a:ext cx="635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677E"/>
                </a:solidFill>
                <a:latin typeface="Georgia"/>
                <a:cs typeface="Georgia"/>
              </a:rPr>
              <a:t>B</a:t>
            </a:r>
            <a:r>
              <a:rPr sz="1600" b="1" spc="-10" dirty="0">
                <a:solidFill>
                  <a:srgbClr val="00677E"/>
                </a:solidFill>
                <a:latin typeface="Georgia"/>
                <a:cs typeface="Georgia"/>
              </a:rPr>
              <a:t>GR</a:t>
            </a:r>
            <a:r>
              <a:rPr sz="1600" b="1" spc="-5" dirty="0">
                <a:solidFill>
                  <a:srgbClr val="00677E"/>
                </a:solidFill>
                <a:latin typeface="Georgia"/>
                <a:cs typeface="Georgia"/>
              </a:rPr>
              <a:t>S</a:t>
            </a:r>
            <a:endParaRPr sz="1600">
              <a:latin typeface="Georgia"/>
              <a:cs typeface="Georgia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D6A269-B770-B544-AB9E-BCD00CFA06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20" r="4715"/>
          <a:stretch/>
        </p:blipFill>
        <p:spPr>
          <a:xfrm>
            <a:off x="1663200" y="1535760"/>
            <a:ext cx="5810400" cy="4281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F53C20-635B-4F45-836C-8C3F242EE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BGRS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72621-7615-8D4F-A5F4-EA0F5E74B4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BGRS OVERVIEW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16F77-FDF3-7E4B-AFE3-F2739F19A9FF}"/>
              </a:ext>
            </a:extLst>
          </p:cNvPr>
          <p:cNvSpPr txBox="1"/>
          <p:nvPr/>
        </p:nvSpPr>
        <p:spPr>
          <a:xfrm>
            <a:off x="1708481" y="2364885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bg1"/>
                </a:solidFill>
              </a:rPr>
              <a:t>More than</a:t>
            </a:r>
            <a:br>
              <a:rPr lang="en-US" sz="9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 1,400 </a:t>
            </a:r>
          </a:p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44839D-00BD-914A-89F4-CF596091F9D2}"/>
              </a:ext>
            </a:extLst>
          </p:cNvPr>
          <p:cNvSpPr txBox="1"/>
          <p:nvPr/>
        </p:nvSpPr>
        <p:spPr>
          <a:xfrm>
            <a:off x="4563761" y="2364885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rgbClr val="BA0C2F"/>
                </a:solidFill>
                <a:latin typeface="Georgia" panose="02040502050405020303" pitchFamily="18" charset="0"/>
              </a:rPr>
              <a:t>1,900</a:t>
            </a: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 </a:t>
            </a:r>
          </a:p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1</a:t>
            </a:r>
            <a:r>
              <a:rPr lang="en-US" sz="900" baseline="30000" dirty="0">
                <a:solidFill>
                  <a:schemeClr val="tx1">
                    <a:lumMod val="75000"/>
                  </a:schemeClr>
                </a:solidFill>
              </a:rPr>
              <a:t>st</a:t>
            </a: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 Tier Suppliers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30F23E-E9AB-254C-866D-EC70A66B4EF7}"/>
              </a:ext>
            </a:extLst>
          </p:cNvPr>
          <p:cNvSpPr txBox="1"/>
          <p:nvPr/>
        </p:nvSpPr>
        <p:spPr>
          <a:xfrm>
            <a:off x="3140482" y="2364885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accent1"/>
                </a:solidFill>
                <a:latin typeface="Georgia" panose="02040502050405020303" pitchFamily="18" charset="0"/>
              </a:rPr>
              <a:t>10</a:t>
            </a: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 </a:t>
            </a:r>
          </a:p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Customer </a:t>
            </a:r>
            <a:br>
              <a:rPr lang="en-US" sz="9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experience centers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12F904-8E4A-EA45-B8E7-2B6F83654667}"/>
              </a:ext>
            </a:extLst>
          </p:cNvPr>
          <p:cNvSpPr txBox="1"/>
          <p:nvPr/>
        </p:nvSpPr>
        <p:spPr>
          <a:xfrm>
            <a:off x="6009779" y="2382814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$1B Annual supplier Spend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99F56E-F4F3-CF46-9F56-3B3E01EEBD5D}"/>
              </a:ext>
            </a:extLst>
          </p:cNvPr>
          <p:cNvSpPr txBox="1"/>
          <p:nvPr/>
        </p:nvSpPr>
        <p:spPr>
          <a:xfrm>
            <a:off x="1708481" y="3877920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rgbClr val="BA0C2F"/>
                </a:solidFill>
                <a:latin typeface="Georgia" panose="02040502050405020303" pitchFamily="18" charset="0"/>
              </a:rPr>
              <a:t>15% </a:t>
            </a:r>
          </a:p>
          <a:p>
            <a:pPr algn="ctr"/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Fortune 100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9E258-7BA2-0446-A8FD-0F348CB8A62B}"/>
              </a:ext>
            </a:extLst>
          </p:cNvPr>
          <p:cNvSpPr txBox="1"/>
          <p:nvPr/>
        </p:nvSpPr>
        <p:spPr>
          <a:xfrm>
            <a:off x="4563761" y="3869899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accent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60,000+ </a:t>
            </a:r>
          </a:p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bg1"/>
                </a:solidFill>
              </a:rPr>
              <a:t>Annual moves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387987-7158-E54C-9248-3CB0435A6130}"/>
              </a:ext>
            </a:extLst>
          </p:cNvPr>
          <p:cNvSpPr txBox="1"/>
          <p:nvPr/>
        </p:nvSpPr>
        <p:spPr>
          <a:xfrm>
            <a:off x="3140482" y="3869899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accent2"/>
                </a:solidFill>
                <a:latin typeface="Georgia" panose="02040502050405020303" pitchFamily="18" charset="0"/>
              </a:rPr>
              <a:t>55+ </a:t>
            </a:r>
          </a:p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Years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4310AF-16E3-5343-A5BD-1B27F8DFA100}"/>
              </a:ext>
            </a:extLst>
          </p:cNvPr>
          <p:cNvSpPr txBox="1"/>
          <p:nvPr/>
        </p:nvSpPr>
        <p:spPr>
          <a:xfrm>
            <a:off x="6009779" y="3869899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rgbClr val="BA0C2F"/>
                </a:solidFill>
                <a:latin typeface="Georgia" panose="02040502050405020303" pitchFamily="18" charset="0"/>
              </a:rPr>
              <a:t>140+ </a:t>
            </a:r>
          </a:p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Countries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9F7E91-A7F2-3146-9ADE-7A4BF90ABA1F}"/>
              </a:ext>
            </a:extLst>
          </p:cNvPr>
          <p:cNvSpPr txBox="1"/>
          <p:nvPr/>
        </p:nvSpPr>
        <p:spPr>
          <a:xfrm>
            <a:off x="1708481" y="5082989"/>
            <a:ext cx="1424467" cy="5841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LARGEST 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Provider of domestic </a:t>
            </a:r>
            <a:br>
              <a:rPr lang="en-US" sz="800" dirty="0">
                <a:solidFill>
                  <a:schemeClr val="bg1"/>
                </a:solidFill>
              </a:rPr>
            </a:br>
            <a:r>
              <a:rPr lang="en-US" sz="800" dirty="0">
                <a:solidFill>
                  <a:schemeClr val="bg1"/>
                </a:solidFill>
              </a:rPr>
              <a:t>relocations services, U.S. </a:t>
            </a:r>
            <a:br>
              <a:rPr lang="en-US" sz="800" dirty="0">
                <a:solidFill>
                  <a:schemeClr val="bg1"/>
                </a:solidFill>
              </a:rPr>
            </a:br>
            <a:r>
              <a:rPr lang="en-US" sz="800" dirty="0">
                <a:solidFill>
                  <a:schemeClr val="bg1"/>
                </a:solidFill>
              </a:rPr>
              <a:t>and Canadian government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64DF9D-F1E4-0F44-B5A4-3E716E28A954}"/>
              </a:ext>
            </a:extLst>
          </p:cNvPr>
          <p:cNvSpPr txBox="1"/>
          <p:nvPr/>
        </p:nvSpPr>
        <p:spPr>
          <a:xfrm>
            <a:off x="6009779" y="5250520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CULTURE OF: </a:t>
            </a:r>
          </a:p>
          <a:p>
            <a:pPr algn="ctr">
              <a:lnSpc>
                <a:spcPct val="90000"/>
              </a:lnSpc>
            </a:pPr>
            <a:r>
              <a:rPr lang="en-US" sz="800" dirty="0">
                <a:solidFill>
                  <a:schemeClr val="tx1">
                    <a:lumMod val="75000"/>
                  </a:schemeClr>
                </a:solidFill>
              </a:rPr>
              <a:t>Innovation, Empowerment </a:t>
            </a:r>
            <a:br>
              <a:rPr lang="en-US" sz="8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800" dirty="0">
                <a:solidFill>
                  <a:schemeClr val="tx1">
                    <a:lumMod val="75000"/>
                  </a:schemeClr>
                </a:solidFill>
              </a:rPr>
              <a:t>and Engagement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498219-FF9A-4D46-B0D9-368DDAC5F0CA}"/>
              </a:ext>
            </a:extLst>
          </p:cNvPr>
          <p:cNvSpPr txBox="1"/>
          <p:nvPr/>
        </p:nvSpPr>
        <p:spPr>
          <a:xfrm>
            <a:off x="4876800" y="5284543"/>
            <a:ext cx="990600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300">
                <a:solidFill>
                  <a:schemeClr val="accent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sz="1100" dirty="0">
                <a:solidFill>
                  <a:srgbClr val="BA0C2F"/>
                </a:solidFill>
              </a:rPr>
              <a:t>$</a:t>
            </a:r>
            <a:r>
              <a:rPr lang="en-US" sz="900" dirty="0">
                <a:solidFill>
                  <a:srgbClr val="BA0C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2.5B</a:t>
            </a:r>
          </a:p>
          <a:p>
            <a:r>
              <a:rPr lang="en-US" sz="900" dirty="0">
                <a:solidFill>
                  <a:srgbClr val="BA0C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annual client spend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B6B79A-258D-8E41-8C6A-CA7A93A39F92}"/>
              </a:ext>
            </a:extLst>
          </p:cNvPr>
          <p:cNvSpPr txBox="1"/>
          <p:nvPr/>
        </p:nvSpPr>
        <p:spPr>
          <a:xfrm>
            <a:off x="3140482" y="5311438"/>
            <a:ext cx="1424467" cy="3449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300">
                <a:solidFill>
                  <a:schemeClr val="accent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sz="1100" dirty="0">
                <a:solidFill>
                  <a:srgbClr val="BA0C2F"/>
                </a:solidFill>
              </a:rPr>
              <a:t>TECHNOLOGY </a:t>
            </a:r>
            <a:br>
              <a:rPr lang="en-US" sz="1100" dirty="0">
                <a:solidFill>
                  <a:srgbClr val="BA0C2F"/>
                </a:solidFill>
              </a:rPr>
            </a:br>
            <a:r>
              <a:rPr lang="en-US" sz="1100" dirty="0">
                <a:solidFill>
                  <a:srgbClr val="BA0C2F"/>
                </a:solidFill>
              </a:rPr>
              <a:t>Innovation</a:t>
            </a:r>
          </a:p>
        </p:txBody>
      </p:sp>
    </p:spTree>
    <p:extLst>
      <p:ext uri="{BB962C8B-B14F-4D97-AF65-F5344CB8AC3E}">
        <p14:creationId xmlns:p14="http://schemas.microsoft.com/office/powerpoint/2010/main" val="41015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232" y="770636"/>
            <a:ext cx="3012440" cy="6921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2300" dirty="0">
                <a:solidFill>
                  <a:srgbClr val="FFFFFF"/>
                </a:solidFill>
              </a:rPr>
              <a:t>BGRS</a:t>
            </a:r>
            <a:r>
              <a:rPr sz="2300" spc="-70" dirty="0">
                <a:solidFill>
                  <a:srgbClr val="FFFFFF"/>
                </a:solidFill>
              </a:rPr>
              <a:t> </a:t>
            </a:r>
            <a:r>
              <a:rPr sz="2300" dirty="0">
                <a:solidFill>
                  <a:srgbClr val="FFFFFF"/>
                </a:solidFill>
              </a:rPr>
              <a:t>Supplier</a:t>
            </a:r>
            <a:r>
              <a:rPr sz="2300" spc="-55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Partner </a:t>
            </a:r>
            <a:r>
              <a:rPr sz="2300" spc="-540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Readiness</a:t>
            </a:r>
            <a:endParaRPr sz="23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939" y="743711"/>
            <a:ext cx="800099" cy="80009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29600" y="6303264"/>
              <a:ext cx="381000" cy="554990"/>
            </a:xfrm>
            <a:custGeom>
              <a:avLst/>
              <a:gdLst/>
              <a:ahLst/>
              <a:cxnLst/>
              <a:rect l="l" t="t" r="r" b="b"/>
              <a:pathLst>
                <a:path w="381000" h="554990">
                  <a:moveTo>
                    <a:pt x="381000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381000" y="554736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A6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01228" y="6524243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>
                  <a:moveTo>
                    <a:pt x="0" y="0"/>
                  </a:moveTo>
                  <a:lnTo>
                    <a:pt x="232829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374534" y="6351083"/>
            <a:ext cx="82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800" y="502240"/>
            <a:ext cx="407670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READY,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SET,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35" dirty="0">
                <a:solidFill>
                  <a:srgbClr val="383A3E"/>
                </a:solidFill>
                <a:latin typeface="Arial"/>
                <a:cs typeface="Arial"/>
              </a:rPr>
              <a:t>RESTART: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383A3E"/>
                </a:solidFill>
                <a:latin typeface="Arial"/>
                <a:cs typeface="Arial"/>
              </a:rPr>
              <a:t>SUPPLY</a:t>
            </a:r>
            <a:r>
              <a:rPr sz="1300" spc="-3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CHAIN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READINESS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1655201"/>
            <a:ext cx="5750560" cy="24243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875" indent="-257810">
              <a:lnSpc>
                <a:spcPct val="100000"/>
              </a:lnSpc>
              <a:spcBef>
                <a:spcPts val="105"/>
              </a:spcBef>
              <a:buClr>
                <a:srgbClr val="712156"/>
              </a:buClr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Impact</a:t>
            </a:r>
            <a:r>
              <a:rPr sz="2000" spc="-50" dirty="0">
                <a:solidFill>
                  <a:srgbClr val="4A4F5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of</a:t>
            </a:r>
            <a:r>
              <a:rPr sz="2000" spc="-40" dirty="0">
                <a:solidFill>
                  <a:srgbClr val="4A4F5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COVID-19</a:t>
            </a:r>
            <a:endParaRPr sz="2000" dirty="0">
              <a:latin typeface="Arial"/>
              <a:cs typeface="Arial"/>
            </a:endParaRPr>
          </a:p>
          <a:p>
            <a:pPr marL="269875" indent="-257810">
              <a:lnSpc>
                <a:spcPct val="100000"/>
              </a:lnSpc>
              <a:spcBef>
                <a:spcPts val="1680"/>
              </a:spcBef>
              <a:buClr>
                <a:srgbClr val="712156"/>
              </a:buClr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Changing</a:t>
            </a:r>
            <a:r>
              <a:rPr sz="2000" spc="-40" dirty="0">
                <a:solidFill>
                  <a:srgbClr val="4A4F53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4A4F53"/>
                </a:solidFill>
                <a:latin typeface="Arial"/>
                <a:cs typeface="Arial"/>
              </a:rPr>
              <a:t>mobility </a:t>
            </a: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landscape</a:t>
            </a:r>
            <a:endParaRPr sz="2000" dirty="0">
              <a:latin typeface="Arial"/>
              <a:cs typeface="Arial"/>
            </a:endParaRPr>
          </a:p>
          <a:p>
            <a:pPr marL="269875" indent="-257810">
              <a:lnSpc>
                <a:spcPct val="100000"/>
              </a:lnSpc>
              <a:spcBef>
                <a:spcPts val="1680"/>
              </a:spcBef>
              <a:buClr>
                <a:srgbClr val="712156"/>
              </a:buClr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Supplier</a:t>
            </a:r>
            <a:r>
              <a:rPr sz="2000" spc="-20" dirty="0">
                <a:solidFill>
                  <a:srgbClr val="4A4F53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4A4F53"/>
                </a:solidFill>
                <a:latin typeface="Arial"/>
                <a:cs typeface="Arial"/>
              </a:rPr>
              <a:t>readiness/capacity</a:t>
            </a:r>
            <a:r>
              <a:rPr sz="2000" spc="-55" dirty="0">
                <a:solidFill>
                  <a:srgbClr val="4A4F5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A4F53"/>
                </a:solidFill>
                <a:latin typeface="Arial"/>
                <a:cs typeface="Arial"/>
              </a:rPr>
              <a:t>planning</a:t>
            </a:r>
            <a:endParaRPr lang="en-US" sz="2000" dirty="0">
              <a:solidFill>
                <a:srgbClr val="4A4F53"/>
              </a:solidFill>
              <a:latin typeface="Arial"/>
              <a:cs typeface="Arial"/>
            </a:endParaRPr>
          </a:p>
          <a:p>
            <a:pPr marL="269875" indent="-257810">
              <a:lnSpc>
                <a:spcPct val="100000"/>
              </a:lnSpc>
              <a:spcBef>
                <a:spcPts val="1680"/>
              </a:spcBef>
              <a:buClr>
                <a:srgbClr val="712156"/>
              </a:buClr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lang="en-US" sz="2000" dirty="0">
                <a:solidFill>
                  <a:srgbClr val="4A4F53"/>
                </a:solidFill>
                <a:latin typeface="Arial"/>
                <a:cs typeface="Arial"/>
              </a:rPr>
              <a:t>Rapidly Evolving Customer Experience</a:t>
            </a:r>
          </a:p>
          <a:p>
            <a:pPr marL="269875" indent="-257810">
              <a:lnSpc>
                <a:spcPct val="100000"/>
              </a:lnSpc>
              <a:spcBef>
                <a:spcPts val="1680"/>
              </a:spcBef>
              <a:buClr>
                <a:srgbClr val="712156"/>
              </a:buClr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lang="en-US" sz="2000" dirty="0">
                <a:solidFill>
                  <a:srgbClr val="4A4F53"/>
                </a:solidFill>
                <a:latin typeface="Arial"/>
                <a:cs typeface="Arial"/>
              </a:rPr>
              <a:t>Government Supplier Network Restrictions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58800" y="693253"/>
            <a:ext cx="442277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The Challenge</a:t>
            </a:r>
            <a:endParaRPr spc="-5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232" y="612901"/>
            <a:ext cx="3292475" cy="100774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algn="just">
              <a:lnSpc>
                <a:spcPts val="2480"/>
              </a:lnSpc>
              <a:spcBef>
                <a:spcPts val="420"/>
              </a:spcBef>
            </a:pPr>
            <a:r>
              <a:rPr sz="2300" spc="-5" dirty="0">
                <a:solidFill>
                  <a:srgbClr val="FFFFFF"/>
                </a:solidFill>
              </a:rPr>
              <a:t>Immigration, </a:t>
            </a:r>
            <a:r>
              <a:rPr sz="2300" dirty="0">
                <a:solidFill>
                  <a:srgbClr val="FFFFFF"/>
                </a:solidFill>
              </a:rPr>
              <a:t>Temporary </a:t>
            </a:r>
            <a:r>
              <a:rPr sz="2300" spc="-540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Living,</a:t>
            </a:r>
            <a:r>
              <a:rPr sz="2300" spc="-35" dirty="0">
                <a:solidFill>
                  <a:srgbClr val="FFFFFF"/>
                </a:solidFill>
              </a:rPr>
              <a:t> </a:t>
            </a:r>
            <a:r>
              <a:rPr sz="2300" dirty="0">
                <a:solidFill>
                  <a:srgbClr val="FFFFFF"/>
                </a:solidFill>
              </a:rPr>
              <a:t>Household</a:t>
            </a:r>
            <a:r>
              <a:rPr sz="2300" spc="-45" dirty="0">
                <a:solidFill>
                  <a:srgbClr val="FFFFFF"/>
                </a:solidFill>
              </a:rPr>
              <a:t> </a:t>
            </a:r>
            <a:r>
              <a:rPr sz="2300" dirty="0">
                <a:solidFill>
                  <a:srgbClr val="FFFFFF"/>
                </a:solidFill>
              </a:rPr>
              <a:t>Goods </a:t>
            </a:r>
            <a:r>
              <a:rPr sz="2300" spc="-545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and</a:t>
            </a:r>
            <a:r>
              <a:rPr sz="2300" spc="5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Destination</a:t>
            </a:r>
            <a:r>
              <a:rPr sz="2300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Services</a:t>
            </a:r>
            <a:endParaRPr sz="2300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8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8229600" y="6303264"/>
              <a:ext cx="381000" cy="554990"/>
            </a:xfrm>
            <a:custGeom>
              <a:avLst/>
              <a:gdLst/>
              <a:ahLst/>
              <a:cxnLst/>
              <a:rect l="l" t="t" r="r" b="b"/>
              <a:pathLst>
                <a:path w="381000" h="554990">
                  <a:moveTo>
                    <a:pt x="381000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381000" y="554736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A6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01228" y="6524243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>
                  <a:moveTo>
                    <a:pt x="0" y="0"/>
                  </a:moveTo>
                  <a:lnTo>
                    <a:pt x="232829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8800" y="693253"/>
            <a:ext cx="727455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Immigration,</a:t>
            </a:r>
            <a:r>
              <a:rPr spc="30" dirty="0"/>
              <a:t> </a:t>
            </a:r>
            <a:r>
              <a:rPr spc="-5" dirty="0"/>
              <a:t>Destination</a:t>
            </a:r>
            <a:r>
              <a:rPr spc="25" dirty="0"/>
              <a:t> </a:t>
            </a:r>
            <a:r>
              <a:rPr spc="-5" dirty="0"/>
              <a:t>Services,</a:t>
            </a:r>
            <a:r>
              <a:rPr spc="-20" dirty="0"/>
              <a:t> </a:t>
            </a:r>
            <a:r>
              <a:rPr dirty="0"/>
              <a:t>HHG</a:t>
            </a:r>
            <a:r>
              <a:rPr spc="-5" dirty="0"/>
              <a:t> </a:t>
            </a:r>
            <a:r>
              <a:rPr dirty="0"/>
              <a:t>&amp;</a:t>
            </a:r>
            <a:r>
              <a:rPr spc="5" dirty="0"/>
              <a:t> </a:t>
            </a:r>
            <a:r>
              <a:rPr spc="-5" dirty="0"/>
              <a:t>Temporary</a:t>
            </a:r>
            <a:r>
              <a:rPr spc="15" dirty="0"/>
              <a:t> </a:t>
            </a:r>
            <a:r>
              <a:rPr spc="-5" dirty="0"/>
              <a:t>Living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8800" y="502240"/>
            <a:ext cx="407670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READY,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SET,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35" dirty="0">
                <a:solidFill>
                  <a:srgbClr val="383A3E"/>
                </a:solidFill>
                <a:latin typeface="Arial"/>
                <a:cs typeface="Arial"/>
              </a:rPr>
              <a:t>RESTART: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383A3E"/>
                </a:solidFill>
                <a:latin typeface="Arial"/>
                <a:cs typeface="Arial"/>
              </a:rPr>
              <a:t>SUPPLY</a:t>
            </a:r>
            <a:r>
              <a:rPr sz="1300" spc="-3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CHAIN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READINESS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28927" y="1580388"/>
            <a:ext cx="1461770" cy="1460500"/>
            <a:chOff x="1328927" y="1580388"/>
            <a:chExt cx="1461770" cy="1460500"/>
          </a:xfrm>
        </p:grpSpPr>
        <p:sp>
          <p:nvSpPr>
            <p:cNvPr id="11" name="object 11"/>
            <p:cNvSpPr/>
            <p:nvPr/>
          </p:nvSpPr>
          <p:spPr>
            <a:xfrm>
              <a:off x="1328927" y="1580388"/>
              <a:ext cx="1461770" cy="1460500"/>
            </a:xfrm>
            <a:custGeom>
              <a:avLst/>
              <a:gdLst/>
              <a:ahLst/>
              <a:cxnLst/>
              <a:rect l="l" t="t" r="r" b="b"/>
              <a:pathLst>
                <a:path w="1461770" h="1460500">
                  <a:moveTo>
                    <a:pt x="1461516" y="0"/>
                  </a:moveTo>
                  <a:lnTo>
                    <a:pt x="0" y="0"/>
                  </a:lnTo>
                  <a:lnTo>
                    <a:pt x="0" y="1459991"/>
                  </a:lnTo>
                  <a:lnTo>
                    <a:pt x="1461516" y="1459991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C5BB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4604" y="1743456"/>
              <a:ext cx="630935" cy="63093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374534" y="6351083"/>
            <a:ext cx="82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8927" y="1580388"/>
            <a:ext cx="1461770" cy="146050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62280" marR="403860" indent="-50800">
              <a:lnSpc>
                <a:spcPct val="119200"/>
              </a:lnSpc>
            </a:pPr>
            <a:r>
              <a:rPr sz="1300" spc="-10" dirty="0">
                <a:solidFill>
                  <a:srgbClr val="712156"/>
                </a:solidFill>
                <a:latin typeface="Georgia"/>
                <a:cs typeface="Georgia"/>
              </a:rPr>
              <a:t>Status</a:t>
            </a:r>
            <a:r>
              <a:rPr sz="1300" spc="-6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spc="-5" dirty="0">
                <a:solidFill>
                  <a:srgbClr val="712156"/>
                </a:solidFill>
                <a:latin typeface="Georgia"/>
                <a:cs typeface="Georgia"/>
              </a:rPr>
              <a:t>of </a:t>
            </a:r>
            <a:r>
              <a:rPr sz="1300" spc="-295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spc="-10" dirty="0">
                <a:solidFill>
                  <a:srgbClr val="712156"/>
                </a:solidFill>
                <a:latin typeface="Georgia"/>
                <a:cs typeface="Georgia"/>
              </a:rPr>
              <a:t>Borders</a:t>
            </a:r>
            <a:endParaRPr sz="1300">
              <a:latin typeface="Georgia"/>
              <a:cs typeface="Georg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017520" y="1574291"/>
            <a:ext cx="1460500" cy="1460500"/>
            <a:chOff x="3017520" y="1574291"/>
            <a:chExt cx="1460500" cy="1460500"/>
          </a:xfrm>
        </p:grpSpPr>
        <p:sp>
          <p:nvSpPr>
            <p:cNvPr id="16" name="object 16"/>
            <p:cNvSpPr/>
            <p:nvPr/>
          </p:nvSpPr>
          <p:spPr>
            <a:xfrm>
              <a:off x="3017520" y="1574291"/>
              <a:ext cx="1460500" cy="1460500"/>
            </a:xfrm>
            <a:custGeom>
              <a:avLst/>
              <a:gdLst/>
              <a:ahLst/>
              <a:cxnLst/>
              <a:rect l="l" t="t" r="r" b="b"/>
              <a:pathLst>
                <a:path w="1460500" h="1460500">
                  <a:moveTo>
                    <a:pt x="1459992" y="0"/>
                  </a:moveTo>
                  <a:lnTo>
                    <a:pt x="0" y="0"/>
                  </a:lnTo>
                  <a:lnTo>
                    <a:pt x="0" y="1459991"/>
                  </a:lnTo>
                  <a:lnTo>
                    <a:pt x="1459992" y="1459991"/>
                  </a:lnTo>
                  <a:lnTo>
                    <a:pt x="1459992" y="0"/>
                  </a:lnTo>
                  <a:close/>
                </a:path>
              </a:pathLst>
            </a:custGeom>
            <a:solidFill>
              <a:srgbClr val="C1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2047" y="1743455"/>
              <a:ext cx="630935" cy="63093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017520" y="1574291"/>
            <a:ext cx="1460500" cy="146050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 marL="122555" marR="116839" algn="ctr">
              <a:lnSpc>
                <a:spcPct val="100000"/>
              </a:lnSpc>
            </a:pP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Health 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Checks &amp; </a:t>
            </a:r>
            <a:r>
              <a:rPr sz="1300" spc="-300" dirty="0">
                <a:solidFill>
                  <a:srgbClr val="4A4F53"/>
                </a:solidFill>
                <a:latin typeface="Georgia"/>
                <a:cs typeface="Georgia"/>
              </a:rPr>
              <a:t> </a:t>
            </a: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Quarantine 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 </a:t>
            </a: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Requirements</a:t>
            </a:r>
            <a:endParaRPr sz="1300">
              <a:latin typeface="Georgia"/>
              <a:cs typeface="Georg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04588" y="1580388"/>
            <a:ext cx="3141345" cy="1468120"/>
            <a:chOff x="4704588" y="1580388"/>
            <a:chExt cx="3141345" cy="1468120"/>
          </a:xfrm>
        </p:grpSpPr>
        <p:sp>
          <p:nvSpPr>
            <p:cNvPr id="20" name="object 20"/>
            <p:cNvSpPr/>
            <p:nvPr/>
          </p:nvSpPr>
          <p:spPr>
            <a:xfrm>
              <a:off x="4704588" y="1580388"/>
              <a:ext cx="1460500" cy="1460500"/>
            </a:xfrm>
            <a:custGeom>
              <a:avLst/>
              <a:gdLst/>
              <a:ahLst/>
              <a:cxnLst/>
              <a:rect l="l" t="t" r="r" b="b"/>
              <a:pathLst>
                <a:path w="1460500" h="1460500">
                  <a:moveTo>
                    <a:pt x="1459991" y="0"/>
                  </a:moveTo>
                  <a:lnTo>
                    <a:pt x="0" y="0"/>
                  </a:lnTo>
                  <a:lnTo>
                    <a:pt x="0" y="1459991"/>
                  </a:lnTo>
                  <a:lnTo>
                    <a:pt x="1459991" y="1459991"/>
                  </a:lnTo>
                  <a:lnTo>
                    <a:pt x="1459991" y="0"/>
                  </a:lnTo>
                  <a:close/>
                </a:path>
              </a:pathLst>
            </a:custGeom>
            <a:solidFill>
              <a:srgbClr val="9CD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9115" y="1743456"/>
              <a:ext cx="630935" cy="63093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385560" y="1586484"/>
              <a:ext cx="1460500" cy="1461770"/>
            </a:xfrm>
            <a:custGeom>
              <a:avLst/>
              <a:gdLst/>
              <a:ahLst/>
              <a:cxnLst/>
              <a:rect l="l" t="t" r="r" b="b"/>
              <a:pathLst>
                <a:path w="1460500" h="1461770">
                  <a:moveTo>
                    <a:pt x="1459991" y="0"/>
                  </a:moveTo>
                  <a:lnTo>
                    <a:pt x="0" y="0"/>
                  </a:lnTo>
                  <a:lnTo>
                    <a:pt x="0" y="1461515"/>
                  </a:lnTo>
                  <a:lnTo>
                    <a:pt x="1459991" y="1461515"/>
                  </a:lnTo>
                  <a:lnTo>
                    <a:pt x="1459991" y="0"/>
                  </a:lnTo>
                  <a:close/>
                </a:path>
              </a:pathLst>
            </a:custGeom>
            <a:solidFill>
              <a:srgbClr val="C1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97040" y="1743456"/>
              <a:ext cx="630935" cy="63093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704588" y="1580388"/>
            <a:ext cx="1460500" cy="146050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201930" marR="225425" indent="-635" algn="ctr">
              <a:lnSpc>
                <a:spcPct val="106500"/>
              </a:lnSpc>
            </a:pP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Immigration </a:t>
            </a: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 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Practices/ </a:t>
            </a: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 R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e</a:t>
            </a:r>
            <a:r>
              <a:rPr sz="1300" spc="-15" dirty="0">
                <a:solidFill>
                  <a:srgbClr val="05677D"/>
                </a:solidFill>
                <a:latin typeface="Georgia"/>
                <a:cs typeface="Georgia"/>
              </a:rPr>
              <a:t>q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u</a:t>
            </a: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i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reme</a:t>
            </a: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n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ts</a:t>
            </a:r>
            <a:endParaRPr sz="1300">
              <a:latin typeface="Georgia"/>
              <a:cs typeface="Georgi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328927" y="3224783"/>
            <a:ext cx="1461770" cy="1461770"/>
            <a:chOff x="1328927" y="3224783"/>
            <a:chExt cx="1461770" cy="1461770"/>
          </a:xfrm>
        </p:grpSpPr>
        <p:sp>
          <p:nvSpPr>
            <p:cNvPr id="26" name="object 26"/>
            <p:cNvSpPr/>
            <p:nvPr/>
          </p:nvSpPr>
          <p:spPr>
            <a:xfrm>
              <a:off x="1328927" y="3224783"/>
              <a:ext cx="1461770" cy="1461770"/>
            </a:xfrm>
            <a:custGeom>
              <a:avLst/>
              <a:gdLst/>
              <a:ahLst/>
              <a:cxnLst/>
              <a:rect l="l" t="t" r="r" b="b"/>
              <a:pathLst>
                <a:path w="1461770" h="1461770">
                  <a:moveTo>
                    <a:pt x="1461516" y="0"/>
                  </a:moveTo>
                  <a:lnTo>
                    <a:pt x="0" y="0"/>
                  </a:lnTo>
                  <a:lnTo>
                    <a:pt x="0" y="1461515"/>
                  </a:lnTo>
                  <a:lnTo>
                    <a:pt x="1461516" y="14615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C5BB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54123" y="3425951"/>
              <a:ext cx="630935" cy="63093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328927" y="3224783"/>
            <a:ext cx="1461770" cy="146177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442595" marR="85090" indent="-374015">
              <a:lnSpc>
                <a:spcPct val="119200"/>
              </a:lnSpc>
            </a:pPr>
            <a:r>
              <a:rPr sz="1300" spc="-5" dirty="0">
                <a:solidFill>
                  <a:srgbClr val="712156"/>
                </a:solidFill>
                <a:latin typeface="Georgia"/>
                <a:cs typeface="Georgia"/>
              </a:rPr>
              <a:t>Household</a:t>
            </a:r>
            <a:r>
              <a:rPr sz="1300" spc="-4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spc="-10" dirty="0">
                <a:solidFill>
                  <a:srgbClr val="712156"/>
                </a:solidFill>
                <a:latin typeface="Georgia"/>
                <a:cs typeface="Georgia"/>
              </a:rPr>
              <a:t>Goods </a:t>
            </a:r>
            <a:r>
              <a:rPr sz="1300" spc="-30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spc="-5" dirty="0">
                <a:solidFill>
                  <a:srgbClr val="712156"/>
                </a:solidFill>
                <a:latin typeface="Georgia"/>
                <a:cs typeface="Georgia"/>
              </a:rPr>
              <a:t>Services</a:t>
            </a:r>
            <a:endParaRPr sz="1300">
              <a:latin typeface="Georgia"/>
              <a:cs typeface="Georgi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017520" y="3218688"/>
            <a:ext cx="3147060" cy="1468120"/>
            <a:chOff x="3017520" y="3218688"/>
            <a:chExt cx="3147060" cy="1468120"/>
          </a:xfrm>
        </p:grpSpPr>
        <p:sp>
          <p:nvSpPr>
            <p:cNvPr id="30" name="object 30"/>
            <p:cNvSpPr/>
            <p:nvPr/>
          </p:nvSpPr>
          <p:spPr>
            <a:xfrm>
              <a:off x="3017520" y="3218688"/>
              <a:ext cx="1460500" cy="1460500"/>
            </a:xfrm>
            <a:custGeom>
              <a:avLst/>
              <a:gdLst/>
              <a:ahLst/>
              <a:cxnLst/>
              <a:rect l="l" t="t" r="r" b="b"/>
              <a:pathLst>
                <a:path w="1460500" h="1460500">
                  <a:moveTo>
                    <a:pt x="1459992" y="0"/>
                  </a:moveTo>
                  <a:lnTo>
                    <a:pt x="0" y="0"/>
                  </a:lnTo>
                  <a:lnTo>
                    <a:pt x="0" y="1459991"/>
                  </a:lnTo>
                  <a:lnTo>
                    <a:pt x="1459992" y="1459991"/>
                  </a:lnTo>
                  <a:lnTo>
                    <a:pt x="1459992" y="0"/>
                  </a:lnTo>
                  <a:close/>
                </a:path>
              </a:pathLst>
            </a:custGeom>
            <a:solidFill>
              <a:srgbClr val="C1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39668" y="3425951"/>
              <a:ext cx="630935" cy="63093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704588" y="3224784"/>
              <a:ext cx="1460500" cy="1461770"/>
            </a:xfrm>
            <a:custGeom>
              <a:avLst/>
              <a:gdLst/>
              <a:ahLst/>
              <a:cxnLst/>
              <a:rect l="l" t="t" r="r" b="b"/>
              <a:pathLst>
                <a:path w="1460500" h="1461770">
                  <a:moveTo>
                    <a:pt x="1459991" y="0"/>
                  </a:moveTo>
                  <a:lnTo>
                    <a:pt x="0" y="0"/>
                  </a:lnTo>
                  <a:lnTo>
                    <a:pt x="0" y="1461515"/>
                  </a:lnTo>
                  <a:lnTo>
                    <a:pt x="1459991" y="1461515"/>
                  </a:lnTo>
                  <a:lnTo>
                    <a:pt x="1459991" y="0"/>
                  </a:lnTo>
                  <a:close/>
                </a:path>
              </a:pathLst>
            </a:custGeom>
            <a:solidFill>
              <a:srgbClr val="9CD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0639" y="3425951"/>
              <a:ext cx="630935" cy="63093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6385559" y="1586483"/>
            <a:ext cx="1460500" cy="130805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438784" marR="199390" indent="-218440">
              <a:lnSpc>
                <a:spcPct val="100000"/>
              </a:lnSpc>
            </a:pPr>
            <a:r>
              <a:rPr lang="en-US" sz="1300" spc="-5" dirty="0">
                <a:solidFill>
                  <a:srgbClr val="4A4F53"/>
                </a:solidFill>
                <a:latin typeface="Georgia"/>
                <a:cs typeface="Georgia"/>
              </a:rPr>
              <a:t>Real Estate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  Services</a:t>
            </a:r>
            <a:endParaRPr sz="1300" dirty="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17520" y="3218688"/>
            <a:ext cx="1460500" cy="146050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339090" marR="334645" indent="-17145" algn="just">
              <a:lnSpc>
                <a:spcPct val="103099"/>
              </a:lnSpc>
              <a:spcBef>
                <a:spcPts val="5"/>
              </a:spcBef>
            </a:pP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S</a:t>
            </a: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c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h</a:t>
            </a: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oo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ling/  </a:t>
            </a: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Education </a:t>
            </a:r>
            <a:r>
              <a:rPr sz="1300" spc="-305" dirty="0">
                <a:solidFill>
                  <a:srgbClr val="4A4F53"/>
                </a:solidFill>
                <a:latin typeface="Georgia"/>
                <a:cs typeface="Georgia"/>
              </a:rPr>
              <a:t> 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Assistance</a:t>
            </a:r>
            <a:endParaRPr sz="1300">
              <a:latin typeface="Georgia"/>
              <a:cs typeface="Georgi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385559" y="3230879"/>
            <a:ext cx="1460500" cy="1461770"/>
            <a:chOff x="6385559" y="3230879"/>
            <a:chExt cx="1460500" cy="1461770"/>
          </a:xfrm>
        </p:grpSpPr>
        <p:sp>
          <p:nvSpPr>
            <p:cNvPr id="37" name="object 37"/>
            <p:cNvSpPr/>
            <p:nvPr/>
          </p:nvSpPr>
          <p:spPr>
            <a:xfrm>
              <a:off x="6385559" y="3230879"/>
              <a:ext cx="1460500" cy="1461770"/>
            </a:xfrm>
            <a:custGeom>
              <a:avLst/>
              <a:gdLst/>
              <a:ahLst/>
              <a:cxnLst/>
              <a:rect l="l" t="t" r="r" b="b"/>
              <a:pathLst>
                <a:path w="1460500" h="1461770">
                  <a:moveTo>
                    <a:pt x="1459991" y="0"/>
                  </a:moveTo>
                  <a:lnTo>
                    <a:pt x="0" y="0"/>
                  </a:lnTo>
                  <a:lnTo>
                    <a:pt x="0" y="1461515"/>
                  </a:lnTo>
                  <a:lnTo>
                    <a:pt x="1459991" y="1461515"/>
                  </a:lnTo>
                  <a:lnTo>
                    <a:pt x="1459991" y="0"/>
                  </a:lnTo>
                  <a:close/>
                </a:path>
              </a:pathLst>
            </a:custGeom>
            <a:solidFill>
              <a:srgbClr val="C1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97040" y="3425951"/>
              <a:ext cx="630935" cy="630935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4704588" y="3224783"/>
            <a:ext cx="1460500" cy="146177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501015" marR="316865" indent="-172720">
              <a:lnSpc>
                <a:spcPct val="119200"/>
              </a:lnSpc>
            </a:pP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T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em</a:t>
            </a: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p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or</a:t>
            </a:r>
            <a:r>
              <a:rPr sz="1300" spc="-15" dirty="0">
                <a:solidFill>
                  <a:srgbClr val="05677D"/>
                </a:solidFill>
                <a:latin typeface="Georgia"/>
                <a:cs typeface="Georgia"/>
              </a:rPr>
              <a:t>a</a:t>
            </a:r>
            <a:r>
              <a:rPr sz="1300" spc="-10" dirty="0">
                <a:solidFill>
                  <a:srgbClr val="05677D"/>
                </a:solidFill>
                <a:latin typeface="Georgia"/>
                <a:cs typeface="Georgia"/>
              </a:rPr>
              <a:t>r</a:t>
            </a:r>
            <a:r>
              <a:rPr sz="1300" spc="-5" dirty="0">
                <a:solidFill>
                  <a:srgbClr val="05677D"/>
                </a:solidFill>
                <a:latin typeface="Georgia"/>
                <a:cs typeface="Georgia"/>
              </a:rPr>
              <a:t>y  Living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85559" y="3230879"/>
            <a:ext cx="1460500" cy="1461770"/>
          </a:xfrm>
          <a:prstGeom prst="rect">
            <a:avLst/>
          </a:prstGeom>
          <a:ln w="609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448945" marR="440055" indent="-108585">
              <a:lnSpc>
                <a:spcPct val="119200"/>
              </a:lnSpc>
            </a:pP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U.S.</a:t>
            </a:r>
            <a:r>
              <a:rPr sz="1300" spc="-70" dirty="0">
                <a:solidFill>
                  <a:srgbClr val="4A4F53"/>
                </a:solidFill>
                <a:latin typeface="Georgia"/>
                <a:cs typeface="Georgia"/>
              </a:rPr>
              <a:t> </a:t>
            </a:r>
            <a:r>
              <a:rPr sz="1300" spc="-10" dirty="0">
                <a:solidFill>
                  <a:srgbClr val="4A4F53"/>
                </a:solidFill>
                <a:latin typeface="Georgia"/>
                <a:cs typeface="Georgia"/>
              </a:rPr>
              <a:t>Real </a:t>
            </a:r>
            <a:r>
              <a:rPr sz="1300" spc="-300" dirty="0">
                <a:solidFill>
                  <a:srgbClr val="4A4F53"/>
                </a:solidFill>
                <a:latin typeface="Georgia"/>
                <a:cs typeface="Georgia"/>
              </a:rPr>
              <a:t> </a:t>
            </a:r>
            <a:r>
              <a:rPr sz="1300" spc="-5" dirty="0">
                <a:solidFill>
                  <a:srgbClr val="4A4F53"/>
                </a:solidFill>
                <a:latin typeface="Georgia"/>
                <a:cs typeface="Georgia"/>
              </a:rPr>
              <a:t>Estate</a:t>
            </a:r>
            <a:endParaRPr sz="1300">
              <a:latin typeface="Georgia"/>
              <a:cs typeface="Georgia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232" y="928370"/>
            <a:ext cx="279590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FFFFFF"/>
                </a:solidFill>
              </a:rPr>
              <a:t>Customer</a:t>
            </a:r>
            <a:r>
              <a:rPr sz="2300" spc="-80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Experience</a:t>
            </a:r>
            <a:endParaRPr sz="2300"/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991" y="1952244"/>
              <a:ext cx="2740151" cy="34838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7835" y="3928871"/>
              <a:ext cx="143256" cy="1432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70226" y="4005834"/>
              <a:ext cx="4161790" cy="0"/>
            </a:xfrm>
            <a:custGeom>
              <a:avLst/>
              <a:gdLst/>
              <a:ahLst/>
              <a:cxnLst/>
              <a:rect l="l" t="t" r="r" b="b"/>
              <a:pathLst>
                <a:path w="4161790">
                  <a:moveTo>
                    <a:pt x="0" y="0"/>
                  </a:moveTo>
                  <a:lnTo>
                    <a:pt x="4161358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8107" y="2429255"/>
              <a:ext cx="143256" cy="1447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87217" y="2372105"/>
              <a:ext cx="3844290" cy="0"/>
            </a:xfrm>
            <a:custGeom>
              <a:avLst/>
              <a:gdLst/>
              <a:ahLst/>
              <a:cxnLst/>
              <a:rect l="l" t="t" r="r" b="b"/>
              <a:pathLst>
                <a:path w="3844290">
                  <a:moveTo>
                    <a:pt x="0" y="0"/>
                  </a:moveTo>
                  <a:lnTo>
                    <a:pt x="3843870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13254" y="2372102"/>
              <a:ext cx="474345" cy="148590"/>
            </a:xfrm>
            <a:custGeom>
              <a:avLst/>
              <a:gdLst/>
              <a:ahLst/>
              <a:cxnLst/>
              <a:rect l="l" t="t" r="r" b="b"/>
              <a:pathLst>
                <a:path w="474344" h="148589">
                  <a:moveTo>
                    <a:pt x="0" y="148170"/>
                  </a:moveTo>
                  <a:lnTo>
                    <a:pt x="474129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1092" y="3233927"/>
              <a:ext cx="144780" cy="1447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48761" y="3192017"/>
              <a:ext cx="3683000" cy="0"/>
            </a:xfrm>
            <a:custGeom>
              <a:avLst/>
              <a:gdLst/>
              <a:ahLst/>
              <a:cxnLst/>
              <a:rect l="l" t="t" r="r" b="b"/>
              <a:pathLst>
                <a:path w="3683000">
                  <a:moveTo>
                    <a:pt x="0" y="0"/>
                  </a:moveTo>
                  <a:lnTo>
                    <a:pt x="3682987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41854" y="3192015"/>
              <a:ext cx="406400" cy="114300"/>
            </a:xfrm>
            <a:custGeom>
              <a:avLst/>
              <a:gdLst/>
              <a:ahLst/>
              <a:cxnLst/>
              <a:rect l="l" t="t" r="r" b="b"/>
              <a:pathLst>
                <a:path w="406400" h="114300">
                  <a:moveTo>
                    <a:pt x="0" y="114300"/>
                  </a:moveTo>
                  <a:lnTo>
                    <a:pt x="406400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1492" y="4462271"/>
              <a:ext cx="144780" cy="14325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87217" y="4792217"/>
              <a:ext cx="3844290" cy="0"/>
            </a:xfrm>
            <a:custGeom>
              <a:avLst/>
              <a:gdLst/>
              <a:ahLst/>
              <a:cxnLst/>
              <a:rect l="l" t="t" r="r" b="b"/>
              <a:pathLst>
                <a:path w="3844290">
                  <a:moveTo>
                    <a:pt x="0" y="0"/>
                  </a:moveTo>
                  <a:lnTo>
                    <a:pt x="3843870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84070" y="4513326"/>
              <a:ext cx="796290" cy="275590"/>
            </a:xfrm>
            <a:custGeom>
              <a:avLst/>
              <a:gdLst/>
              <a:ahLst/>
              <a:cxnLst/>
              <a:rect l="l" t="t" r="r" b="b"/>
              <a:pathLst>
                <a:path w="796289" h="275589">
                  <a:moveTo>
                    <a:pt x="0" y="0"/>
                  </a:moveTo>
                  <a:lnTo>
                    <a:pt x="795870" y="27517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4544" y="4664964"/>
              <a:ext cx="143256" cy="1447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887217" y="5622797"/>
              <a:ext cx="3844290" cy="0"/>
            </a:xfrm>
            <a:custGeom>
              <a:avLst/>
              <a:gdLst/>
              <a:ahLst/>
              <a:cxnLst/>
              <a:rect l="l" t="t" r="r" b="b"/>
              <a:pathLst>
                <a:path w="3844290">
                  <a:moveTo>
                    <a:pt x="0" y="0"/>
                  </a:moveTo>
                  <a:lnTo>
                    <a:pt x="3843870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27225" y="4789170"/>
              <a:ext cx="1485900" cy="838200"/>
            </a:xfrm>
            <a:custGeom>
              <a:avLst/>
              <a:gdLst/>
              <a:ahLst/>
              <a:cxnLst/>
              <a:rect l="l" t="t" r="r" b="b"/>
              <a:pathLst>
                <a:path w="1485900" h="838200">
                  <a:moveTo>
                    <a:pt x="0" y="0"/>
                  </a:moveTo>
                  <a:lnTo>
                    <a:pt x="1485811" y="838111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29600" y="6303264"/>
              <a:ext cx="381000" cy="554990"/>
            </a:xfrm>
            <a:custGeom>
              <a:avLst/>
              <a:gdLst/>
              <a:ahLst/>
              <a:cxnLst/>
              <a:rect l="l" t="t" r="r" b="b"/>
              <a:pathLst>
                <a:path w="381000" h="554990">
                  <a:moveTo>
                    <a:pt x="381000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381000" y="554736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A6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301228" y="6524243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>
                  <a:moveTo>
                    <a:pt x="0" y="0"/>
                  </a:moveTo>
                  <a:lnTo>
                    <a:pt x="232829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345580" y="6351083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19968" y="2112152"/>
            <a:ext cx="2807970" cy="1046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Contactless</a:t>
            </a: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 service</a:t>
            </a:r>
            <a:r>
              <a:rPr sz="1300" b="1" spc="-15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deliver</a:t>
            </a:r>
            <a:endParaRPr sz="13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Georgia"/>
              <a:cs typeface="Georgia"/>
            </a:endParaRPr>
          </a:p>
          <a:p>
            <a:pPr marL="12700" marR="5080">
              <a:lnSpc>
                <a:spcPct val="100000"/>
              </a:lnSpc>
            </a:pP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Customers </a:t>
            </a: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will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be </a:t>
            </a: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asked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to adopt </a:t>
            </a:r>
            <a:r>
              <a:rPr sz="1300" b="1" spc="-32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various</a:t>
            </a:r>
            <a:r>
              <a:rPr sz="1300" b="1" spc="5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safety</a:t>
            </a: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measures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19968" y="3712315"/>
            <a:ext cx="325247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Pragmatism,</a:t>
            </a:r>
            <a:r>
              <a:rPr sz="1300" b="1" spc="2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precautions,</a:t>
            </a:r>
            <a:r>
              <a:rPr sz="1300" b="1" spc="-15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restrictions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19968" y="4489518"/>
            <a:ext cx="282194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Delays</a:t>
            </a:r>
            <a:r>
              <a:rPr sz="1300" b="1" spc="-15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and</a:t>
            </a:r>
            <a:r>
              <a:rPr sz="1300" b="1" spc="-2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obstacles</a:t>
            </a:r>
            <a:endParaRPr sz="13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Georgia"/>
              <a:cs typeface="Georgia"/>
            </a:endParaRPr>
          </a:p>
          <a:p>
            <a:pPr marL="12700" marR="5080">
              <a:lnSpc>
                <a:spcPct val="100000"/>
              </a:lnSpc>
            </a:pP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Some short-term pain, leading to </a:t>
            </a:r>
            <a:r>
              <a:rPr sz="1300" b="1" spc="-32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longer-term</a:t>
            </a:r>
            <a:r>
              <a:rPr sz="1300" b="1" spc="-20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gains </a:t>
            </a:r>
            <a:r>
              <a:rPr sz="1300" b="1" spc="-10" dirty="0">
                <a:solidFill>
                  <a:srgbClr val="712156"/>
                </a:solidFill>
                <a:latin typeface="Georgia"/>
                <a:cs typeface="Georgia"/>
              </a:rPr>
              <a:t>for</a:t>
            </a:r>
            <a:r>
              <a:rPr sz="1300" b="1" spc="-15" dirty="0">
                <a:solidFill>
                  <a:srgbClr val="712156"/>
                </a:solidFill>
                <a:latin typeface="Georgia"/>
                <a:cs typeface="Georgia"/>
              </a:rPr>
              <a:t> </a:t>
            </a:r>
            <a:r>
              <a:rPr sz="1300" b="1" spc="-5" dirty="0">
                <a:solidFill>
                  <a:srgbClr val="712156"/>
                </a:solidFill>
                <a:latin typeface="Georgia"/>
                <a:cs typeface="Georgia"/>
              </a:rPr>
              <a:t>customers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58800" y="693253"/>
            <a:ext cx="5383108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Rapidly Evolving </a:t>
            </a:r>
            <a:r>
              <a:rPr spc="-5" dirty="0"/>
              <a:t>Customer</a:t>
            </a:r>
            <a:r>
              <a:rPr spc="-20" dirty="0"/>
              <a:t> </a:t>
            </a:r>
            <a:r>
              <a:rPr spc="-5" dirty="0"/>
              <a:t>Experience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58800" y="502240"/>
            <a:ext cx="407670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READY,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SET,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35" dirty="0">
                <a:solidFill>
                  <a:srgbClr val="383A3E"/>
                </a:solidFill>
                <a:latin typeface="Arial"/>
                <a:cs typeface="Arial"/>
              </a:rPr>
              <a:t>RESTART: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383A3E"/>
                </a:solidFill>
                <a:latin typeface="Arial"/>
                <a:cs typeface="Arial"/>
              </a:rPr>
              <a:t>SUPPLY</a:t>
            </a:r>
            <a:r>
              <a:rPr sz="1300" spc="-3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CHAIN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READINESS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232" y="770636"/>
            <a:ext cx="2999105" cy="6921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2300" dirty="0">
                <a:solidFill>
                  <a:srgbClr val="FFFFFF"/>
                </a:solidFill>
              </a:rPr>
              <a:t>Relocation</a:t>
            </a:r>
            <a:r>
              <a:rPr sz="2300" spc="-40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in</a:t>
            </a:r>
            <a:r>
              <a:rPr sz="2300" spc="-20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2021</a:t>
            </a:r>
            <a:r>
              <a:rPr sz="2300" spc="-25" dirty="0">
                <a:solidFill>
                  <a:srgbClr val="FFFFFF"/>
                </a:solidFill>
              </a:rPr>
              <a:t> </a:t>
            </a:r>
            <a:r>
              <a:rPr sz="2300" spc="-5" dirty="0">
                <a:solidFill>
                  <a:srgbClr val="FFFFFF"/>
                </a:solidFill>
              </a:rPr>
              <a:t>and </a:t>
            </a:r>
            <a:r>
              <a:rPr sz="2300" spc="-540" dirty="0">
                <a:solidFill>
                  <a:srgbClr val="FFFFFF"/>
                </a:solidFill>
              </a:rPr>
              <a:t> </a:t>
            </a:r>
            <a:r>
              <a:rPr sz="2300" dirty="0">
                <a:solidFill>
                  <a:srgbClr val="FFFFFF"/>
                </a:solidFill>
              </a:rPr>
              <a:t>Beyond</a:t>
            </a:r>
            <a:endParaRPr sz="2300"/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29600" y="6303264"/>
              <a:ext cx="381000" cy="554990"/>
            </a:xfrm>
            <a:custGeom>
              <a:avLst/>
              <a:gdLst/>
              <a:ahLst/>
              <a:cxnLst/>
              <a:rect l="l" t="t" r="r" b="b"/>
              <a:pathLst>
                <a:path w="381000" h="554990">
                  <a:moveTo>
                    <a:pt x="381000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381000" y="554736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A6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01228" y="6524243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>
                  <a:moveTo>
                    <a:pt x="0" y="0"/>
                  </a:moveTo>
                  <a:lnTo>
                    <a:pt x="232829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345580" y="6351083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Relocation</a:t>
            </a:r>
            <a:r>
              <a:rPr spc="15" dirty="0"/>
              <a:t> </a:t>
            </a:r>
            <a:r>
              <a:rPr spc="-5" dirty="0"/>
              <a:t>in 2021</a:t>
            </a:r>
            <a:r>
              <a:rPr dirty="0"/>
              <a:t> </a:t>
            </a:r>
            <a:r>
              <a:rPr spc="-5" dirty="0"/>
              <a:t>and</a:t>
            </a:r>
            <a:r>
              <a:rPr dirty="0"/>
              <a:t> </a:t>
            </a:r>
            <a:r>
              <a:rPr spc="-5" dirty="0"/>
              <a:t>Beyond…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8800" y="502240"/>
            <a:ext cx="407670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READY,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383A3E"/>
                </a:solidFill>
                <a:latin typeface="Arial"/>
                <a:cs typeface="Arial"/>
              </a:rPr>
              <a:t>SET,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35" dirty="0">
                <a:solidFill>
                  <a:srgbClr val="383A3E"/>
                </a:solidFill>
                <a:latin typeface="Arial"/>
                <a:cs typeface="Arial"/>
              </a:rPr>
              <a:t>RESTART: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383A3E"/>
                </a:solidFill>
                <a:latin typeface="Arial"/>
                <a:cs typeface="Arial"/>
              </a:rPr>
              <a:t>SUPPLY</a:t>
            </a:r>
            <a:r>
              <a:rPr sz="1300" spc="-30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CHAIN</a:t>
            </a:r>
            <a:r>
              <a:rPr sz="1300" spc="5" dirty="0">
                <a:solidFill>
                  <a:srgbClr val="383A3E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383A3E"/>
                </a:solidFill>
                <a:latin typeface="Arial"/>
                <a:cs typeface="Arial"/>
              </a:rPr>
              <a:t>READINESS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36091" y="2313432"/>
            <a:ext cx="5386070" cy="2441575"/>
            <a:chOff x="736091" y="2313432"/>
            <a:chExt cx="5386070" cy="2441575"/>
          </a:xfrm>
        </p:grpSpPr>
        <p:sp>
          <p:nvSpPr>
            <p:cNvPr id="11" name="object 11"/>
            <p:cNvSpPr/>
            <p:nvPr/>
          </p:nvSpPr>
          <p:spPr>
            <a:xfrm>
              <a:off x="736091" y="231343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7769" y="200568"/>
                  </a:lnTo>
                  <a:lnTo>
                    <a:pt x="29405" y="242403"/>
                  </a:lnTo>
                  <a:lnTo>
                    <a:pt x="62396" y="275394"/>
                  </a:lnTo>
                  <a:lnTo>
                    <a:pt x="104231" y="297030"/>
                  </a:lnTo>
                  <a:lnTo>
                    <a:pt x="152400" y="304800"/>
                  </a:lnTo>
                  <a:lnTo>
                    <a:pt x="200568" y="297030"/>
                  </a:lnTo>
                  <a:lnTo>
                    <a:pt x="242403" y="275394"/>
                  </a:lnTo>
                  <a:lnTo>
                    <a:pt x="275394" y="242403"/>
                  </a:lnTo>
                  <a:lnTo>
                    <a:pt x="297030" y="200568"/>
                  </a:lnTo>
                  <a:lnTo>
                    <a:pt x="304800" y="152400"/>
                  </a:lnTo>
                  <a:lnTo>
                    <a:pt x="297030" y="104231"/>
                  </a:lnTo>
                  <a:lnTo>
                    <a:pt x="275394" y="62396"/>
                  </a:lnTo>
                  <a:lnTo>
                    <a:pt x="242403" y="29405"/>
                  </a:lnTo>
                  <a:lnTo>
                    <a:pt x="200568" y="7769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5518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9461" y="2454402"/>
              <a:ext cx="5092700" cy="0"/>
            </a:xfrm>
            <a:custGeom>
              <a:avLst/>
              <a:gdLst/>
              <a:ahLst/>
              <a:cxnLst/>
              <a:rect l="l" t="t" r="r" b="b"/>
              <a:pathLst>
                <a:path w="5092700">
                  <a:moveTo>
                    <a:pt x="0" y="0"/>
                  </a:moveTo>
                  <a:lnTo>
                    <a:pt x="5092700" y="0"/>
                  </a:lnTo>
                </a:path>
              </a:pathLst>
            </a:custGeom>
            <a:ln w="19812">
              <a:solidFill>
                <a:srgbClr val="5518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6091" y="302514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7769" y="200568"/>
                  </a:lnTo>
                  <a:lnTo>
                    <a:pt x="29405" y="242403"/>
                  </a:lnTo>
                  <a:lnTo>
                    <a:pt x="62396" y="275394"/>
                  </a:lnTo>
                  <a:lnTo>
                    <a:pt x="104231" y="297030"/>
                  </a:lnTo>
                  <a:lnTo>
                    <a:pt x="152400" y="304800"/>
                  </a:lnTo>
                  <a:lnTo>
                    <a:pt x="200568" y="297030"/>
                  </a:lnTo>
                  <a:lnTo>
                    <a:pt x="242403" y="275394"/>
                  </a:lnTo>
                  <a:lnTo>
                    <a:pt x="275394" y="242403"/>
                  </a:lnTo>
                  <a:lnTo>
                    <a:pt x="297030" y="200568"/>
                  </a:lnTo>
                  <a:lnTo>
                    <a:pt x="304800" y="152400"/>
                  </a:lnTo>
                  <a:lnTo>
                    <a:pt x="297030" y="104231"/>
                  </a:lnTo>
                  <a:lnTo>
                    <a:pt x="275394" y="62396"/>
                  </a:lnTo>
                  <a:lnTo>
                    <a:pt x="242403" y="29405"/>
                  </a:lnTo>
                  <a:lnTo>
                    <a:pt x="200568" y="7769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4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9461" y="3166110"/>
              <a:ext cx="5092700" cy="0"/>
            </a:xfrm>
            <a:custGeom>
              <a:avLst/>
              <a:gdLst/>
              <a:ahLst/>
              <a:cxnLst/>
              <a:rect l="l" t="t" r="r" b="b"/>
              <a:pathLst>
                <a:path w="5092700">
                  <a:moveTo>
                    <a:pt x="0" y="0"/>
                  </a:moveTo>
                  <a:lnTo>
                    <a:pt x="5092700" y="0"/>
                  </a:lnTo>
                </a:path>
              </a:pathLst>
            </a:custGeom>
            <a:ln w="19812">
              <a:solidFill>
                <a:srgbClr val="004D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6091" y="373837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7769" y="200568"/>
                  </a:lnTo>
                  <a:lnTo>
                    <a:pt x="29405" y="242403"/>
                  </a:lnTo>
                  <a:lnTo>
                    <a:pt x="62396" y="275394"/>
                  </a:lnTo>
                  <a:lnTo>
                    <a:pt x="104231" y="297030"/>
                  </a:lnTo>
                  <a:lnTo>
                    <a:pt x="152400" y="304800"/>
                  </a:lnTo>
                  <a:lnTo>
                    <a:pt x="200568" y="297030"/>
                  </a:lnTo>
                  <a:lnTo>
                    <a:pt x="242403" y="275394"/>
                  </a:lnTo>
                  <a:lnTo>
                    <a:pt x="275394" y="242403"/>
                  </a:lnTo>
                  <a:lnTo>
                    <a:pt x="297030" y="200568"/>
                  </a:lnTo>
                  <a:lnTo>
                    <a:pt x="304800" y="152400"/>
                  </a:lnTo>
                  <a:lnTo>
                    <a:pt x="297030" y="104231"/>
                  </a:lnTo>
                  <a:lnTo>
                    <a:pt x="275394" y="62396"/>
                  </a:lnTo>
                  <a:lnTo>
                    <a:pt x="242403" y="29405"/>
                  </a:lnTo>
                  <a:lnTo>
                    <a:pt x="200568" y="7769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B90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29461" y="3877818"/>
              <a:ext cx="5092700" cy="0"/>
            </a:xfrm>
            <a:custGeom>
              <a:avLst/>
              <a:gdLst/>
              <a:ahLst/>
              <a:cxnLst/>
              <a:rect l="l" t="t" r="r" b="b"/>
              <a:pathLst>
                <a:path w="5092700">
                  <a:moveTo>
                    <a:pt x="0" y="0"/>
                  </a:moveTo>
                  <a:lnTo>
                    <a:pt x="5092700" y="0"/>
                  </a:lnTo>
                </a:path>
              </a:pathLst>
            </a:custGeom>
            <a:ln w="19812">
              <a:solidFill>
                <a:srgbClr val="B90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6091" y="445008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7769" y="200568"/>
                  </a:lnTo>
                  <a:lnTo>
                    <a:pt x="29405" y="242403"/>
                  </a:lnTo>
                  <a:lnTo>
                    <a:pt x="62396" y="275394"/>
                  </a:lnTo>
                  <a:lnTo>
                    <a:pt x="104231" y="297030"/>
                  </a:lnTo>
                  <a:lnTo>
                    <a:pt x="152400" y="304800"/>
                  </a:lnTo>
                  <a:lnTo>
                    <a:pt x="200568" y="297030"/>
                  </a:lnTo>
                  <a:lnTo>
                    <a:pt x="242403" y="275394"/>
                  </a:lnTo>
                  <a:lnTo>
                    <a:pt x="275394" y="242403"/>
                  </a:lnTo>
                  <a:lnTo>
                    <a:pt x="297030" y="200568"/>
                  </a:lnTo>
                  <a:lnTo>
                    <a:pt x="304800" y="152400"/>
                  </a:lnTo>
                  <a:lnTo>
                    <a:pt x="297030" y="104231"/>
                  </a:lnTo>
                  <a:lnTo>
                    <a:pt x="275394" y="62396"/>
                  </a:lnTo>
                  <a:lnTo>
                    <a:pt x="242403" y="29405"/>
                  </a:lnTo>
                  <a:lnTo>
                    <a:pt x="200568" y="7769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5518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9461" y="4591050"/>
              <a:ext cx="5092700" cy="0"/>
            </a:xfrm>
            <a:custGeom>
              <a:avLst/>
              <a:gdLst/>
              <a:ahLst/>
              <a:cxnLst/>
              <a:rect l="l" t="t" r="r" b="b"/>
              <a:pathLst>
                <a:path w="5092700">
                  <a:moveTo>
                    <a:pt x="0" y="0"/>
                  </a:moveTo>
                  <a:lnTo>
                    <a:pt x="5092700" y="0"/>
                  </a:lnTo>
                </a:path>
              </a:pathLst>
            </a:custGeom>
            <a:ln w="19812">
              <a:solidFill>
                <a:srgbClr val="5518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47800" y="2145779"/>
            <a:ext cx="4164965" cy="2312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Breakthroughs</a:t>
            </a:r>
            <a:r>
              <a:rPr sz="1400" spc="-40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and</a:t>
            </a:r>
            <a:r>
              <a:rPr sz="1400" spc="-15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progress</a:t>
            </a:r>
            <a:r>
              <a:rPr sz="1400" spc="-35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made</a:t>
            </a:r>
            <a:r>
              <a:rPr sz="1400" spc="-15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during</a:t>
            </a:r>
            <a:r>
              <a:rPr sz="1400" spc="-30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12156"/>
                </a:solidFill>
                <a:latin typeface="Arial"/>
                <a:cs typeface="Arial"/>
              </a:rPr>
              <a:t>COVID-19</a:t>
            </a:r>
            <a:endParaRPr sz="1400">
              <a:latin typeface="Arial"/>
              <a:cs typeface="Arial"/>
            </a:endParaRPr>
          </a:p>
          <a:p>
            <a:pPr marL="12700" marR="2748915">
              <a:lnSpc>
                <a:spcPct val="328600"/>
              </a:lnSpc>
              <a:spcBef>
                <a:spcPts val="240"/>
              </a:spcBef>
            </a:pPr>
            <a:r>
              <a:rPr sz="1400" spc="-5" dirty="0">
                <a:solidFill>
                  <a:srgbClr val="00677E"/>
                </a:solidFill>
                <a:latin typeface="Arial"/>
                <a:cs typeface="Arial"/>
              </a:rPr>
              <a:t>Convenience </a:t>
            </a:r>
            <a:r>
              <a:rPr sz="1400" dirty="0">
                <a:solidFill>
                  <a:srgbClr val="0067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B90B2E"/>
                </a:solidFill>
                <a:latin typeface="Arial"/>
                <a:cs typeface="Arial"/>
              </a:rPr>
              <a:t>Mobility</a:t>
            </a:r>
            <a:r>
              <a:rPr sz="1400" spc="-80" dirty="0">
                <a:solidFill>
                  <a:srgbClr val="B90B2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90B2E"/>
                </a:solidFill>
                <a:latin typeface="Arial"/>
                <a:cs typeface="Arial"/>
              </a:rPr>
              <a:t>decisions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Focus</a:t>
            </a:r>
            <a:r>
              <a:rPr sz="1400" spc="-25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on</a:t>
            </a:r>
            <a:r>
              <a:rPr sz="1400" spc="-20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12156"/>
                </a:solidFill>
                <a:latin typeface="Arial"/>
                <a:cs typeface="Arial"/>
              </a:rPr>
              <a:t>customer</a:t>
            </a:r>
            <a:r>
              <a:rPr sz="1400" spc="-45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experience</a:t>
            </a:r>
            <a:r>
              <a:rPr sz="1400" spc="-30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and</a:t>
            </a:r>
            <a:r>
              <a:rPr sz="1400" spc="-20" dirty="0">
                <a:solidFill>
                  <a:srgbClr val="71215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12156"/>
                </a:solidFill>
                <a:latin typeface="Arial"/>
                <a:cs typeface="Arial"/>
              </a:rPr>
              <a:t>well-being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8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229600" y="6303264"/>
              <a:ext cx="381000" cy="554990"/>
            </a:xfrm>
            <a:custGeom>
              <a:avLst/>
              <a:gdLst/>
              <a:ahLst/>
              <a:cxnLst/>
              <a:rect l="l" t="t" r="r" b="b"/>
              <a:pathLst>
                <a:path w="381000" h="554990">
                  <a:moveTo>
                    <a:pt x="381000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381000" y="554736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A6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657" y="6569964"/>
              <a:ext cx="249934" cy="1066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301228" y="6524243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>
                  <a:moveTo>
                    <a:pt x="0" y="0"/>
                  </a:moveTo>
                  <a:lnTo>
                    <a:pt x="232829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345580" y="6351083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58800" y="666408"/>
            <a:ext cx="2760980" cy="11830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spc="-5" dirty="0"/>
              <a:t>Questions</a:t>
            </a:r>
            <a:r>
              <a:rPr sz="4000" spc="-80" dirty="0"/>
              <a:t> </a:t>
            </a:r>
            <a:r>
              <a:rPr sz="4000" spc="-5" dirty="0"/>
              <a:t>&amp; </a:t>
            </a:r>
            <a:r>
              <a:rPr sz="4000" spc="-950" dirty="0"/>
              <a:t> </a:t>
            </a:r>
            <a:r>
              <a:rPr sz="4000" spc="-5" dirty="0"/>
              <a:t>Answers</a:t>
            </a:r>
            <a:endParaRPr sz="400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9944</TotalTime>
  <Words>285</Words>
  <Application>Microsoft Office PowerPoint</Application>
  <PresentationFormat>On-screen Show (4:3)</PresentationFormat>
  <Paragraphs>114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</vt:lpstr>
      <vt:lpstr>Georgia</vt:lpstr>
      <vt:lpstr>Times New Roman</vt:lpstr>
      <vt:lpstr>Wingdings</vt:lpstr>
      <vt:lpstr>Office Theme</vt:lpstr>
      <vt:lpstr>PowerPoint Presentation</vt:lpstr>
      <vt:lpstr>Participants</vt:lpstr>
      <vt:lpstr>About BGRS</vt:lpstr>
      <vt:lpstr>BGRS Supplier Partner  Readiness</vt:lpstr>
      <vt:lpstr>The Challenge</vt:lpstr>
      <vt:lpstr>Immigration, Temporary  Living, Household Goods  and Destination Services</vt:lpstr>
      <vt:lpstr>Immigration, Destination Services, HHG &amp; Temporary Living</vt:lpstr>
      <vt:lpstr>Customer Experience</vt:lpstr>
      <vt:lpstr>Rapidly Evolving Customer Experience</vt:lpstr>
      <vt:lpstr>Relocation in 2021 and  Beyond</vt:lpstr>
      <vt:lpstr>Relocation in 2021 and Beyond…</vt:lpstr>
      <vt:lpstr>Questions &amp; 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 Klein</dc:creator>
  <cp:keywords>Client Review ; Template ; Standard Screen</cp:keywords>
  <cp:lastModifiedBy>John Marshall</cp:lastModifiedBy>
  <cp:revision>8</cp:revision>
  <dcterms:created xsi:type="dcterms:W3CDTF">2021-03-02T16:56:00Z</dcterms:created>
  <dcterms:modified xsi:type="dcterms:W3CDTF">2021-08-31T20:36:07Z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2020-06-17T00:00:00Z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2021-03-02T00:00:00Z</vt:filetime>
  </property>
</Properties>
</file>