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2" r:id="rId5"/>
    <p:sldMasterId id="2147483698" r:id="rId6"/>
    <p:sldMasterId id="2147483703" r:id="rId7"/>
    <p:sldMasterId id="2147483720" r:id="rId8"/>
    <p:sldMasterId id="2147483723" r:id="rId9"/>
    <p:sldMasterId id="2147483727" r:id="rId10"/>
  </p:sldMasterIdLst>
  <p:notesMasterIdLst>
    <p:notesMasterId r:id="rId19"/>
  </p:notesMasterIdLst>
  <p:handoutMasterIdLst>
    <p:handoutMasterId r:id="rId20"/>
  </p:handoutMasterIdLst>
  <p:sldIdLst>
    <p:sldId id="300" r:id="rId11"/>
    <p:sldId id="314" r:id="rId12"/>
    <p:sldId id="322" r:id="rId13"/>
    <p:sldId id="335" r:id="rId14"/>
    <p:sldId id="336" r:id="rId15"/>
    <p:sldId id="337" r:id="rId16"/>
    <p:sldId id="333" r:id="rId17"/>
    <p:sldId id="338" r:id="rId18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ltz, Angela R CIV DFAS ZO (US)" initials="SARCDZ(" lastIdx="9" clrIdx="0">
    <p:extLst>
      <p:ext uri="{19B8F6BF-5375-455C-9EA6-DF929625EA0E}">
        <p15:presenceInfo xmlns:p15="http://schemas.microsoft.com/office/powerpoint/2012/main" userId="Schultz, Angela R CIV DFAS ZO (US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A71"/>
    <a:srgbClr val="ADCDEC"/>
    <a:srgbClr val="4059A8"/>
    <a:srgbClr val="41A7E0"/>
    <a:srgbClr val="40D3E2"/>
    <a:srgbClr val="00CC99"/>
    <a:srgbClr val="172B46"/>
    <a:srgbClr val="1E3A6A"/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05" autoAdjust="0"/>
    <p:restoredTop sz="84549" autoAdjust="0"/>
  </p:normalViewPr>
  <p:slideViewPr>
    <p:cSldViewPr>
      <p:cViewPr varScale="1">
        <p:scale>
          <a:sx n="81" d="100"/>
          <a:sy n="81" d="100"/>
        </p:scale>
        <p:origin x="75" y="2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27466" cy="466087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1"/>
            <a:ext cx="3027466" cy="466087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568C93F2-A5F7-4160-9BF2-8423ABB5ED0D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3"/>
            <a:ext cx="3027466" cy="466087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3"/>
            <a:ext cx="3027466" cy="466087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E41F972B-B112-4F07-9F0B-010F8103EC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03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2CC07FA4-6770-4925-BFCA-2D523E0DC49F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DB9E5614-C326-4E20-B531-31CBCDA6FB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88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E5614-C326-4E20-B531-31CBCDA6FB5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0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47648" y="2514600"/>
            <a:ext cx="82296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baseline="0" dirty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343400"/>
            <a:ext cx="74168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None/>
              <a:defRPr lang="en-US" sz="1350" b="0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xfrm>
            <a:off x="4165600" y="6562349"/>
            <a:ext cx="3860800" cy="168275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788" b="1" kern="1200" dirty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Integrity - Service - Innovation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tern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48A7DD-A435-44AC-8442-30886C6A0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0793C-613C-49DC-86FC-8565F0ED09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24" y="274324"/>
            <a:ext cx="2590800" cy="5016769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82160-B8BD-4B14-8A1A-3B069BF3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2248" y="6492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2EC8B2-BD36-47D4-B4D6-E78A545A6237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CB3F1-AAA6-405F-B40E-CCB65C17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8696" y="6492879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F7ADD7-57F8-4E84-BC33-0C27E5943E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8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57175" indent="-257175">
              <a:buSzPct val="100000"/>
              <a:buFont typeface="Wingdings 2" panose="05020102010507070707" pitchFamily="18" charset="2"/>
              <a:buChar char="»"/>
              <a:defRPr/>
            </a:lvl1pPr>
            <a:lvl2pPr>
              <a:buClr>
                <a:srgbClr val="293685"/>
              </a:buClr>
              <a:buFont typeface="Wingdings" pitchFamily="2" charset="2"/>
              <a:buChar char="ü"/>
              <a:defRPr b="0"/>
            </a:lvl2pPr>
            <a:lvl3pPr marL="775097" indent="-171450">
              <a:buClr>
                <a:srgbClr val="293685"/>
              </a:buClr>
              <a:defRPr/>
            </a:lvl3pPr>
            <a:lvl4pPr marL="1028700" indent="-171450">
              <a:buClr>
                <a:srgbClr val="293685"/>
              </a:buClr>
              <a:defRPr/>
            </a:lvl4pPr>
            <a:lvl5pPr marL="1289447" indent="-171450">
              <a:buClr>
                <a:srgbClr val="29368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C3DAA-0DDC-4B0E-B99A-5E985EFF5D2C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2C4898AF-1F4D-4737-8FEA-706E03585D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066805"/>
            <a:ext cx="5588000" cy="5059363"/>
          </a:xfrm>
        </p:spPr>
        <p:txBody>
          <a:bodyPr/>
          <a:lstStyle>
            <a:lvl1pP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5"/>
            <a:ext cx="5588000" cy="5059363"/>
          </a:xfrm>
        </p:spPr>
        <p:txBody>
          <a:bodyPr/>
          <a:lstStyle>
            <a:lvl1pPr>
              <a:buClr>
                <a:srgbClr val="293685"/>
              </a:buCl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buFont typeface="Arial" pitchFamily="34" charset="0"/>
              <a:buChar char="•"/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98B3D-7018-42D4-8FE4-AD59B44161A1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DB0A4B7-05AF-4F5F-8812-770AA6AFFD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7C3C-5EB0-4F81-B7DF-981C1E28F558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EDED5F5-54A3-4749-8E90-F5AFC8F8F0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1" b="43416"/>
          <a:stretch/>
        </p:blipFill>
        <p:spPr>
          <a:xfrm>
            <a:off x="-17980" y="573280"/>
            <a:ext cx="12209983" cy="264920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41600" y="1143000"/>
            <a:ext cx="7620000" cy="5114925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900"/>
              </a:spcAft>
              <a:buClr>
                <a:srgbClr val="981B1E"/>
              </a:buClr>
              <a:buFontTx/>
              <a:buNone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spcAft>
                <a:spcPts val="90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None/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spcAft>
                <a:spcPts val="900"/>
              </a:spcAft>
              <a:buClr>
                <a:srgbClr val="981B1E"/>
              </a:buClr>
              <a:buFontTx/>
              <a:buNone/>
              <a:defRPr b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Clr>
                <a:srgbClr val="981B1E"/>
              </a:buClr>
              <a:buFont typeface="Arial" panose="020B0604020202020204" pitchFamily="34" charset="0"/>
              <a:buChar char="-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Clr>
                <a:srgbClr val="981B1E"/>
              </a:buClr>
              <a:buFont typeface="Arial" panose="020B0604020202020204" pitchFamily="34" charset="0"/>
              <a:buChar char="x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34460" y="6541063"/>
            <a:ext cx="2844800" cy="365125"/>
          </a:xfrm>
          <a:prstGeom prst="rect">
            <a:avLst/>
          </a:prstGeom>
        </p:spPr>
        <p:txBody>
          <a:bodyPr anchor="ctr"/>
          <a:lstStyle>
            <a:lvl1pPr algn="r">
              <a:defRPr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FB94C5D-29C0-48B8-909C-EAC9222387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47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066800"/>
            <a:ext cx="11379200" cy="5105400"/>
          </a:xfrm>
          <a:prstGeom prst="rect">
            <a:avLst/>
          </a:prstGeom>
        </p:spPr>
        <p:txBody>
          <a:bodyPr/>
          <a:lstStyle>
            <a:lvl1pPr marL="257175" indent="-257175">
              <a:buSzPct val="100000"/>
              <a:buFont typeface="Wingdings 2" panose="05020102010507070707" pitchFamily="18" charset="2"/>
              <a:buChar char="»"/>
              <a:defRPr/>
            </a:lvl1pPr>
            <a:lvl2pPr>
              <a:buClr>
                <a:srgbClr val="293685"/>
              </a:buClr>
              <a:buFont typeface="Wingdings" pitchFamily="2" charset="2"/>
              <a:buChar char="ü"/>
              <a:defRPr b="0"/>
            </a:lvl2pPr>
            <a:lvl3pPr marL="775097" indent="-171450">
              <a:buClr>
                <a:srgbClr val="293685"/>
              </a:buClr>
              <a:defRPr/>
            </a:lvl3pPr>
            <a:lvl4pPr marL="1028700" indent="-171450">
              <a:buClr>
                <a:srgbClr val="293685"/>
              </a:buClr>
              <a:defRPr/>
            </a:lvl4pPr>
            <a:lvl5pPr marL="1289447" indent="-171450">
              <a:buClr>
                <a:srgbClr val="29368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62349"/>
            <a:ext cx="2844800" cy="168275"/>
          </a:xfrm>
          <a:prstGeom prst="rect">
            <a:avLst/>
          </a:prstGeom>
        </p:spPr>
        <p:txBody>
          <a:bodyPr/>
          <a:lstStyle/>
          <a:p>
            <a:fld id="{258A3C78-58A3-41A3-BB41-DE5DF55F06F6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562349"/>
            <a:ext cx="3860800" cy="1682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2C4898AF-1F4D-4737-8FEA-706E03585D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82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066805"/>
            <a:ext cx="5588000" cy="5059363"/>
          </a:xfrm>
          <a:prstGeom prst="rect">
            <a:avLst/>
          </a:prstGeom>
        </p:spPr>
        <p:txBody>
          <a:bodyPr/>
          <a:lstStyle>
            <a:lvl1pP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5"/>
            <a:ext cx="5588000" cy="5059363"/>
          </a:xfrm>
          <a:prstGeom prst="rect">
            <a:avLst/>
          </a:prstGeom>
        </p:spPr>
        <p:txBody>
          <a:bodyPr/>
          <a:lstStyle>
            <a:lvl1pPr>
              <a:buClr>
                <a:srgbClr val="293685"/>
              </a:buCl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buFont typeface="Arial" pitchFamily="34" charset="0"/>
              <a:buChar char="•"/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562349"/>
            <a:ext cx="2844800" cy="168275"/>
          </a:xfrm>
          <a:prstGeom prst="rect">
            <a:avLst/>
          </a:prstGeom>
        </p:spPr>
        <p:txBody>
          <a:bodyPr/>
          <a:lstStyle/>
          <a:p>
            <a:fld id="{9886FB36-EBEE-4ED8-B44E-BAB11547BA86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562349"/>
            <a:ext cx="3860800" cy="1682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DB0A4B7-05AF-4F5F-8812-770AA6AFFD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79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562349"/>
            <a:ext cx="2844800" cy="168275"/>
          </a:xfrm>
          <a:prstGeom prst="rect">
            <a:avLst/>
          </a:prstGeom>
        </p:spPr>
        <p:txBody>
          <a:bodyPr/>
          <a:lstStyle/>
          <a:p>
            <a:fld id="{ED815E11-C79C-43FE-85F7-3FF34878CCD8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562349"/>
            <a:ext cx="3860800" cy="1682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EDED5F5-54A3-4749-8E90-F5AFC8F8F0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3581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1" b="43416"/>
          <a:stretch/>
        </p:blipFill>
        <p:spPr>
          <a:xfrm>
            <a:off x="-17980" y="573280"/>
            <a:ext cx="12209983" cy="264920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41600" y="1143000"/>
            <a:ext cx="7620000" cy="5114925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900"/>
              </a:spcAft>
              <a:buClr>
                <a:srgbClr val="981B1E"/>
              </a:buClr>
              <a:buFontTx/>
              <a:buNone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spcAft>
                <a:spcPts val="90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None/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spcAft>
                <a:spcPts val="900"/>
              </a:spcAft>
              <a:buClr>
                <a:srgbClr val="981B1E"/>
              </a:buClr>
              <a:buFontTx/>
              <a:buNone/>
              <a:defRPr b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Clr>
                <a:srgbClr val="981B1E"/>
              </a:buClr>
              <a:buFont typeface="Arial" panose="020B0604020202020204" pitchFamily="34" charset="0"/>
              <a:buChar char="-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Clr>
                <a:srgbClr val="981B1E"/>
              </a:buClr>
              <a:buFont typeface="Arial" panose="020B0604020202020204" pitchFamily="34" charset="0"/>
              <a:buChar char="x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34460" y="6541063"/>
            <a:ext cx="2844800" cy="365125"/>
          </a:xfrm>
          <a:prstGeom prst="rect">
            <a:avLst/>
          </a:prstGeom>
        </p:spPr>
        <p:txBody>
          <a:bodyPr anchor="ctr"/>
          <a:lstStyle>
            <a:lvl1pPr algn="r">
              <a:defRPr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FB94C5D-29C0-48B8-909C-EAC9222387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57175" indent="-257175">
              <a:buSzPct val="100000"/>
              <a:buFont typeface="Wingdings 2" panose="05020102010507070707" pitchFamily="18" charset="2"/>
              <a:buChar char="»"/>
              <a:defRPr/>
            </a:lvl1pPr>
            <a:lvl2pPr>
              <a:buClr>
                <a:srgbClr val="293685"/>
              </a:buClr>
              <a:buFont typeface="Wingdings" pitchFamily="2" charset="2"/>
              <a:buChar char="ü"/>
              <a:defRPr b="0"/>
            </a:lvl2pPr>
            <a:lvl3pPr marL="775097" indent="-171450">
              <a:buClr>
                <a:srgbClr val="293685"/>
              </a:buClr>
              <a:defRPr/>
            </a:lvl3pPr>
            <a:lvl4pPr marL="1028700" indent="-171450">
              <a:buClr>
                <a:srgbClr val="293685"/>
              </a:buClr>
              <a:defRPr/>
            </a:lvl4pPr>
            <a:lvl5pPr marL="1289447" indent="-171450">
              <a:buClr>
                <a:srgbClr val="29368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F366-13C8-4B2F-8E53-DF0127373F9E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2C4898AF-1F4D-4737-8FEA-706E03585D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64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066805"/>
            <a:ext cx="5588000" cy="5059363"/>
          </a:xfrm>
        </p:spPr>
        <p:txBody>
          <a:bodyPr/>
          <a:lstStyle>
            <a:lvl1pP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5"/>
            <a:ext cx="5588000" cy="5059363"/>
          </a:xfrm>
        </p:spPr>
        <p:txBody>
          <a:bodyPr/>
          <a:lstStyle>
            <a:lvl1pPr>
              <a:buClr>
                <a:srgbClr val="293685"/>
              </a:buCl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buFont typeface="Arial" pitchFamily="34" charset="0"/>
              <a:buChar char="•"/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8851-64CB-4546-B913-3E9ED6F36DBA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DB0A4B7-05AF-4F5F-8812-770AA6AFFD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18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4C5E-6526-4AE0-A691-7B3E2736D1AE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EDED5F5-54A3-4749-8E90-F5AFC8F8F0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8921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1" b="43416"/>
          <a:stretch/>
        </p:blipFill>
        <p:spPr>
          <a:xfrm>
            <a:off x="-17980" y="573280"/>
            <a:ext cx="12209983" cy="264920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41600" y="1143000"/>
            <a:ext cx="7620000" cy="5114925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900"/>
              </a:spcAft>
              <a:buClr>
                <a:srgbClr val="981B1E"/>
              </a:buClr>
              <a:buFontTx/>
              <a:buNone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spcAft>
                <a:spcPts val="90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None/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spcAft>
                <a:spcPts val="900"/>
              </a:spcAft>
              <a:buClr>
                <a:srgbClr val="981B1E"/>
              </a:buClr>
              <a:buFontTx/>
              <a:buNone/>
              <a:defRPr b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Clr>
                <a:srgbClr val="981B1E"/>
              </a:buClr>
              <a:buFont typeface="Arial" panose="020B0604020202020204" pitchFamily="34" charset="0"/>
              <a:buChar char="-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Clr>
                <a:srgbClr val="981B1E"/>
              </a:buClr>
              <a:buFont typeface="Arial" panose="020B0604020202020204" pitchFamily="34" charset="0"/>
              <a:buChar char="x"/>
              <a:defRPr>
                <a:solidFill>
                  <a:srgbClr val="1839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34460" y="6541063"/>
            <a:ext cx="2844800" cy="365125"/>
          </a:xfrm>
          <a:prstGeom prst="rect">
            <a:avLst/>
          </a:prstGeom>
        </p:spPr>
        <p:txBody>
          <a:bodyPr anchor="ctr"/>
          <a:lstStyle>
            <a:lvl1pPr algn="r">
              <a:defRPr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FB94C5D-29C0-48B8-909C-EAC9222387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35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tern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48A7DD-A435-44AC-8442-30886C6A0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0793C-613C-49DC-86FC-8565F0ED09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24" y="274324"/>
            <a:ext cx="2590800" cy="5016769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82160-B8BD-4B14-8A1A-3B069BF3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2248" y="6492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B7049-2A5C-4FC0-BAB6-E914598FB482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CB3F1-AAA6-405F-B40E-CCB65C17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8696" y="6492879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F7ADD7-57F8-4E84-BC33-0C27E5943E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69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47648" y="2514600"/>
            <a:ext cx="82296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baseline="0" dirty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343400"/>
            <a:ext cx="74168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None/>
              <a:defRPr lang="en-US" sz="1350" b="0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xfrm>
            <a:off x="4165600" y="6562349"/>
            <a:ext cx="3860800" cy="168275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788" b="1" kern="1200" dirty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Integrity - Service - Innovation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8F4FF83-C660-4748-A101-722E9B699A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94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tern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48A7DD-A435-44AC-8442-30886C6A0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0793C-613C-49DC-86FC-8565F0ED09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24" y="274324"/>
            <a:ext cx="2590800" cy="5016769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82160-B8BD-4B14-8A1A-3B069BF3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2248" y="6492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92A69A-E6A3-41D7-884D-53DB2FB38FCF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CB3F1-AAA6-405F-B40E-CCB65C17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8696" y="6492879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F7ADD7-57F8-4E84-BC33-0C27E5943E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93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57175" indent="-257175">
              <a:buSzPct val="100000"/>
              <a:buFont typeface="Wingdings 2" panose="05020102010507070707" pitchFamily="18" charset="2"/>
              <a:buChar char="»"/>
              <a:defRPr/>
            </a:lvl1pPr>
            <a:lvl2pPr>
              <a:buClr>
                <a:srgbClr val="293685"/>
              </a:buClr>
              <a:buFont typeface="Wingdings" pitchFamily="2" charset="2"/>
              <a:buChar char="ü"/>
              <a:defRPr b="0"/>
            </a:lvl2pPr>
            <a:lvl3pPr marL="775097" indent="-171450">
              <a:buClr>
                <a:srgbClr val="293685"/>
              </a:buClr>
              <a:defRPr/>
            </a:lvl3pPr>
            <a:lvl4pPr marL="1028700" indent="-171450">
              <a:buClr>
                <a:srgbClr val="293685"/>
              </a:buClr>
              <a:defRPr/>
            </a:lvl4pPr>
            <a:lvl5pPr marL="1289447" indent="-171450">
              <a:buClr>
                <a:srgbClr val="293685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5BB7-46B1-4AD4-B791-902EBEFFF813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2C4898AF-1F4D-4737-8FEA-706E03585D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57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066805"/>
            <a:ext cx="5588000" cy="5059363"/>
          </a:xfrm>
        </p:spPr>
        <p:txBody>
          <a:bodyPr/>
          <a:lstStyle>
            <a:lvl1pP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5"/>
            <a:ext cx="5588000" cy="5059363"/>
          </a:xfrm>
        </p:spPr>
        <p:txBody>
          <a:bodyPr/>
          <a:lstStyle>
            <a:lvl1pPr>
              <a:buClr>
                <a:srgbClr val="293685"/>
              </a:buClr>
              <a:buFont typeface="Wingdings 2" pitchFamily="18" charset="2"/>
              <a:buChar char="»"/>
              <a:defRPr sz="1800"/>
            </a:lvl1pPr>
            <a:lvl2pPr>
              <a:buClr>
                <a:srgbClr val="293685"/>
              </a:buClr>
              <a:buFont typeface="Wingdings" pitchFamily="2" charset="2"/>
              <a:buChar char="ü"/>
              <a:defRPr sz="1500"/>
            </a:lvl2pPr>
            <a:lvl3pPr marL="775097" indent="-171450">
              <a:buClr>
                <a:srgbClr val="293685"/>
              </a:buClr>
              <a:defRPr sz="1350"/>
            </a:lvl3pPr>
            <a:lvl4pPr marL="1028700" indent="-171450">
              <a:buClr>
                <a:srgbClr val="293685"/>
              </a:buClr>
              <a:buFont typeface="Arial" pitchFamily="34" charset="0"/>
              <a:buChar char="•"/>
              <a:defRPr sz="1200"/>
            </a:lvl4pPr>
            <a:lvl5pPr marL="1289447" indent="-171450">
              <a:buClr>
                <a:srgbClr val="293685"/>
              </a:buCl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6B63-B92F-4E42-87DA-7F507BE6B596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DB0A4B7-05AF-4F5F-8812-770AA6AFFD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15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9D76-0607-4845-8A26-A55EBD777E1E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571489"/>
            <a:ext cx="2743200" cy="152400"/>
          </a:xfrm>
          <a:prstGeom prst="rect">
            <a:avLst/>
          </a:prstGeom>
        </p:spPr>
        <p:txBody>
          <a:bodyPr/>
          <a:lstStyle/>
          <a:p>
            <a:fld id="{AEDED5F5-54A3-4749-8E90-F5AFC8F8F0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64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AC94B-9C27-417B-AE27-3F476BC886B9}" type="datetime1">
              <a:rPr lang="en-US" smtClean="0"/>
              <a:t>9/20/2021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Integrity - Service - Innovation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F00B3-2EC0-4ABD-BA18-088025257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713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134113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368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92874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</p:spTree>
    <p:extLst>
      <p:ext uri="{BB962C8B-B14F-4D97-AF65-F5344CB8AC3E}">
        <p14:creationId xmlns:p14="http://schemas.microsoft.com/office/powerpoint/2010/main" val="279407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udly Serving America's Heroes Log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2" y="5410200"/>
            <a:ext cx="2280228" cy="10858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496461"/>
            <a:ext cx="11856027" cy="310191"/>
            <a:chOff x="0" y="6496456"/>
            <a:chExt cx="8892020" cy="310191"/>
          </a:xfrm>
        </p:grpSpPr>
        <p:sp>
          <p:nvSpPr>
            <p:cNvPr id="8" name="Pentagon 7"/>
            <p:cNvSpPr/>
            <p:nvPr userDrawn="1"/>
          </p:nvSpPr>
          <p:spPr bwMode="auto">
            <a:xfrm>
              <a:off x="0" y="6572250"/>
              <a:ext cx="8639783" cy="161925"/>
            </a:xfrm>
            <a:prstGeom prst="homePlate">
              <a:avLst/>
            </a:prstGeom>
            <a:solidFill>
              <a:srgbClr val="16216C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sz="1350" dirty="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6496456"/>
              <a:ext cx="252845" cy="310191"/>
            </a:xfrm>
            <a:prstGeom prst="rect">
              <a:avLst/>
            </a:prstGeom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09600" y="6562349"/>
            <a:ext cx="2844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172005-DC24-4FED-BB35-8DD9B86E16E1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713216" y="6562349"/>
            <a:ext cx="2665984" cy="171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C30C76A-07FC-4260-99EA-1CFB636049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44603" y="3394392"/>
            <a:ext cx="7404100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350" i="1" dirty="0">
                <a:solidFill>
                  <a:srgbClr val="626364"/>
                </a:solidFill>
              </a:rPr>
              <a:t>Defense Finance and Accounting Service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1" y="228605"/>
            <a:ext cx="2483427" cy="2598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31" r:id="rId2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>
          <a:solidFill>
            <a:srgbClr val="29368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rgbClr val="293685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lang="en-US" sz="1200" kern="1200" dirty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descr="Integrity - Service - Innovation banner with a star"/>
          <p:cNvGrpSpPr/>
          <p:nvPr/>
        </p:nvGrpSpPr>
        <p:grpSpPr>
          <a:xfrm>
            <a:off x="1" y="6496461"/>
            <a:ext cx="11856027" cy="310191"/>
            <a:chOff x="0" y="6496456"/>
            <a:chExt cx="8892020" cy="310191"/>
          </a:xfrm>
        </p:grpSpPr>
        <p:sp>
          <p:nvSpPr>
            <p:cNvPr id="14" name="Pentagon 13"/>
            <p:cNvSpPr/>
            <p:nvPr userDrawn="1"/>
          </p:nvSpPr>
          <p:spPr bwMode="auto">
            <a:xfrm>
              <a:off x="0" y="6572250"/>
              <a:ext cx="8639783" cy="161925"/>
            </a:xfrm>
            <a:prstGeom prst="homePlate">
              <a:avLst/>
            </a:prstGeom>
            <a:solidFill>
              <a:srgbClr val="16216C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sz="1350" dirty="0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6496456"/>
              <a:ext cx="252845" cy="310191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" t="10833" r="17424" b="86806"/>
          <a:stretch/>
        </p:blipFill>
        <p:spPr>
          <a:xfrm>
            <a:off x="-12701" y="608845"/>
            <a:ext cx="10452103" cy="19950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066800"/>
            <a:ext cx="1137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57175" lvl="0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 dirty="0"/>
              <a:t>Click to edit Master text styles</a:t>
            </a:r>
          </a:p>
          <a:p>
            <a:pPr marL="557213" lvl="1" indent="-214313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P"/>
            </a:pPr>
            <a:r>
              <a:rPr lang="en-US" dirty="0"/>
              <a:t>Second level</a:t>
            </a:r>
          </a:p>
          <a:p>
            <a:pPr marL="814388" lvl="2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Third level</a:t>
            </a:r>
          </a:p>
          <a:p>
            <a:pPr marL="1071563" lvl="3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Fourth level</a:t>
            </a:r>
          </a:p>
          <a:p>
            <a:pPr marL="1328738" lvl="4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09600" y="6562349"/>
            <a:ext cx="2844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A1FE32-7D0F-4430-93E0-FB0F0EAC4271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2548" r="16619" b="86280"/>
          <a:stretch/>
        </p:blipFill>
        <p:spPr>
          <a:xfrm>
            <a:off x="-12701" y="730843"/>
            <a:ext cx="10528303" cy="167450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713216" y="6562349"/>
            <a:ext cx="2665984" cy="171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C30C76A-07FC-4260-99EA-1CFB636049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 descr="Proudly Serving America's Heroes Logo">
            <a:extLst>
              <a:ext uri="{FF2B5EF4-FFF2-40B4-BE49-F238E27FC236}">
                <a16:creationId xmlns:a16="http://schemas.microsoft.com/office/drawing/2014/main" id="{1BA819EA-1409-4B9B-AB36-BF7A034512C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624" y="32768"/>
            <a:ext cx="1760176" cy="838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5" r:id="rId2"/>
    <p:sldLayoutId id="2147483665" r:id="rId3"/>
    <p:sldLayoutId id="2147483697" r:id="rId4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16216C"/>
        </a:buClr>
        <a:buFont typeface="Wingdings" pitchFamily="2" charset="2"/>
        <a:buChar char="ü"/>
        <a:defRPr lang="en-US" sz="1800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16216C"/>
        </a:buClr>
        <a:buFontTx/>
        <a:buNone/>
        <a:defRPr lang="en-US" sz="1500" kern="1200" baseline="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77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16216C"/>
        </a:buClr>
        <a:buFont typeface="Wingdings" pitchFamily="2" charset="2"/>
        <a:buChar char="ü"/>
        <a:defRPr lang="en-US" sz="1800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16216C"/>
        </a:buClr>
        <a:buFontTx/>
        <a:buNone/>
        <a:defRPr lang="en-US" sz="1500" kern="1200" baseline="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descr="Integrity - Service - Innovation banner with a star"/>
          <p:cNvGrpSpPr/>
          <p:nvPr/>
        </p:nvGrpSpPr>
        <p:grpSpPr>
          <a:xfrm>
            <a:off x="1" y="6496461"/>
            <a:ext cx="11856027" cy="310191"/>
            <a:chOff x="0" y="6496456"/>
            <a:chExt cx="8892020" cy="310191"/>
          </a:xfrm>
        </p:grpSpPr>
        <p:sp>
          <p:nvSpPr>
            <p:cNvPr id="14" name="Pentagon 13"/>
            <p:cNvSpPr/>
            <p:nvPr userDrawn="1"/>
          </p:nvSpPr>
          <p:spPr bwMode="auto">
            <a:xfrm>
              <a:off x="0" y="6572250"/>
              <a:ext cx="8639783" cy="161925"/>
            </a:xfrm>
            <a:prstGeom prst="homePlate">
              <a:avLst/>
            </a:prstGeom>
            <a:solidFill>
              <a:srgbClr val="16216C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sz="1350" dirty="0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6496456"/>
              <a:ext cx="252845" cy="310191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" t="10833" r="17424" b="86806"/>
          <a:stretch/>
        </p:blipFill>
        <p:spPr>
          <a:xfrm>
            <a:off x="-12700" y="608842"/>
            <a:ext cx="10301367" cy="1966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066800"/>
            <a:ext cx="1137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57175" lvl="0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 dirty="0"/>
              <a:t>Click to edit Master text styles</a:t>
            </a:r>
          </a:p>
          <a:p>
            <a:pPr marL="557213" lvl="1" indent="-214313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P"/>
            </a:pPr>
            <a:r>
              <a:rPr lang="en-US" dirty="0"/>
              <a:t>Second level</a:t>
            </a:r>
          </a:p>
          <a:p>
            <a:pPr marL="814388" lvl="2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Third level</a:t>
            </a:r>
          </a:p>
          <a:p>
            <a:pPr marL="1071563" lvl="3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Fourth level</a:t>
            </a:r>
          </a:p>
          <a:p>
            <a:pPr marL="1328738" lvl="4" indent="-171450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"/>
            </a:pPr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09600" y="6562349"/>
            <a:ext cx="2844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A797A12-2F76-4131-A3CE-A5D59EDFD3BF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pic>
        <p:nvPicPr>
          <p:cNvPr id="12" name="Picture 11" descr="Proudly Serving America's Heroes Log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3" y="95250"/>
            <a:ext cx="1841500" cy="7797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2548" r="16619" b="86280"/>
          <a:stretch/>
        </p:blipFill>
        <p:spPr>
          <a:xfrm>
            <a:off x="-12702" y="730843"/>
            <a:ext cx="10375900" cy="165026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713216" y="6562349"/>
            <a:ext cx="2665984" cy="171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C30C76A-07FC-4260-99EA-1CFB636049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3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30" r:id="rId5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16216C"/>
        </a:buClr>
        <a:buFont typeface="Wingdings" pitchFamily="2" charset="2"/>
        <a:buChar char="ü"/>
        <a:defRPr lang="en-US" sz="1800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16216C"/>
        </a:buClr>
        <a:buFontTx/>
        <a:buNone/>
        <a:defRPr lang="en-US" sz="1500" kern="1200" baseline="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udly Serving America's Heroes Log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3" y="5353050"/>
            <a:ext cx="2699327" cy="1143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496461"/>
            <a:ext cx="11856027" cy="310191"/>
            <a:chOff x="0" y="6496456"/>
            <a:chExt cx="8892020" cy="310191"/>
          </a:xfrm>
        </p:grpSpPr>
        <p:sp>
          <p:nvSpPr>
            <p:cNvPr id="8" name="Pentagon 7"/>
            <p:cNvSpPr/>
            <p:nvPr userDrawn="1"/>
          </p:nvSpPr>
          <p:spPr bwMode="auto">
            <a:xfrm>
              <a:off x="0" y="6572250"/>
              <a:ext cx="8639783" cy="161925"/>
            </a:xfrm>
            <a:prstGeom prst="homePlate">
              <a:avLst/>
            </a:prstGeom>
            <a:solidFill>
              <a:srgbClr val="16216C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sz="1350" dirty="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6496456"/>
              <a:ext cx="252845" cy="310191"/>
            </a:xfrm>
            <a:prstGeom prst="rect">
              <a:avLst/>
            </a:prstGeom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09600" y="6562349"/>
            <a:ext cx="2844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6595F96-1B5F-46D1-989C-51E5E0E77B91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713216" y="6562349"/>
            <a:ext cx="2665984" cy="171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C30C76A-07FC-4260-99EA-1CFB636049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44603" y="3394392"/>
            <a:ext cx="7404100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350" i="1" dirty="0">
                <a:solidFill>
                  <a:srgbClr val="626364"/>
                </a:solidFill>
              </a:rPr>
              <a:t>Defense Finance and Accounting Service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961" y="228605"/>
            <a:ext cx="3031067" cy="259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3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>
          <a:solidFill>
            <a:srgbClr val="29368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rgbClr val="293685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lang="en-US" sz="1200" kern="1200" dirty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descr="Integrity - Service - Innovation banner with a star"/>
          <p:cNvGrpSpPr/>
          <p:nvPr/>
        </p:nvGrpSpPr>
        <p:grpSpPr>
          <a:xfrm>
            <a:off x="1" y="6496461"/>
            <a:ext cx="11856027" cy="310191"/>
            <a:chOff x="0" y="6496456"/>
            <a:chExt cx="8892020" cy="310191"/>
          </a:xfrm>
        </p:grpSpPr>
        <p:sp>
          <p:nvSpPr>
            <p:cNvPr id="14" name="Pentagon 13"/>
            <p:cNvSpPr/>
            <p:nvPr userDrawn="1"/>
          </p:nvSpPr>
          <p:spPr bwMode="auto">
            <a:xfrm>
              <a:off x="0" y="6572250"/>
              <a:ext cx="8639783" cy="161925"/>
            </a:xfrm>
            <a:prstGeom prst="homePlate">
              <a:avLst/>
            </a:prstGeom>
            <a:solidFill>
              <a:srgbClr val="16216C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sz="1350" dirty="0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6496456"/>
              <a:ext cx="252845" cy="310191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" t="10833" r="17424" b="86806"/>
          <a:stretch/>
        </p:blipFill>
        <p:spPr>
          <a:xfrm>
            <a:off x="-12700" y="608842"/>
            <a:ext cx="10301367" cy="1966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379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066800"/>
            <a:ext cx="1137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57175" lvl="0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/>
              <a:t>Edit Master text styles</a:t>
            </a:r>
          </a:p>
          <a:p>
            <a:pPr marL="257175" lvl="1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/>
              <a:t>Second level</a:t>
            </a:r>
          </a:p>
          <a:p>
            <a:pPr marL="257175" lvl="2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/>
              <a:t>Third level</a:t>
            </a:r>
          </a:p>
          <a:p>
            <a:pPr marL="257175" lvl="3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/>
              <a:t>Fourth level</a:t>
            </a:r>
          </a:p>
          <a:p>
            <a:pPr marL="257175" lvl="4" indent="-257175" algn="l" defTabSz="6858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282C69"/>
              </a:buClr>
              <a:buFont typeface="Wingdings 2" pitchFamily="18" charset="2"/>
              <a:buChar char="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09600" y="6562349"/>
            <a:ext cx="2844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2022B57-386C-490C-85ED-FFA4C2EB85F8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pic>
        <p:nvPicPr>
          <p:cNvPr id="12" name="Picture 11" descr="Proudly Serving America's Heroes Logo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3" y="95250"/>
            <a:ext cx="1841500" cy="7797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2548" r="16619" b="86280"/>
          <a:stretch/>
        </p:blipFill>
        <p:spPr>
          <a:xfrm>
            <a:off x="-12702" y="730843"/>
            <a:ext cx="10375900" cy="165026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713216" y="6562349"/>
            <a:ext cx="2665984" cy="171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C30C76A-07FC-4260-99EA-1CFB636049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1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56" r:id="rId4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lang="en-US" sz="1800" b="1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16216C"/>
        </a:buClr>
        <a:buFont typeface="Wingdings" pitchFamily="2" charset="2"/>
        <a:buChar char="ü"/>
        <a:defRPr lang="en-US" sz="1800" kern="1200" dirty="0" smtClean="0">
          <a:solidFill>
            <a:srgbClr val="16216C"/>
          </a:solidFill>
          <a:latin typeface="Arial" pitchFamily="34" charset="0"/>
          <a:ea typeface="+mj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16216C"/>
        </a:buClr>
        <a:buFontTx/>
        <a:buNone/>
        <a:defRPr lang="en-US" sz="1500" kern="1200" baseline="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16216C"/>
        </a:buClr>
        <a:buFont typeface="Arial" pitchFamily="34" charset="0"/>
        <a:buChar char="•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auto">
          <a:xfrm>
            <a:off x="3" y="6572255"/>
            <a:ext cx="11620500" cy="161925"/>
          </a:xfrm>
          <a:prstGeom prst="homePlate">
            <a:avLst/>
          </a:prstGeom>
          <a:solidFill>
            <a:srgbClr val="282C69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 sz="13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62349"/>
            <a:ext cx="38608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Integrity - Service - Innovation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-12698" y="752480"/>
            <a:ext cx="12204700" cy="66675"/>
          </a:xfrm>
          <a:prstGeom prst="rect">
            <a:avLst/>
          </a:prstGeom>
          <a:solidFill>
            <a:srgbClr val="D2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cxnSp>
        <p:nvCxnSpPr>
          <p:cNvPr id="8" name="Straight Connector 23"/>
          <p:cNvCxnSpPr>
            <a:cxnSpLocks noChangeShapeType="1"/>
          </p:cNvCxnSpPr>
          <p:nvPr/>
        </p:nvCxnSpPr>
        <p:spPr bwMode="auto">
          <a:xfrm>
            <a:off x="0" y="704850"/>
            <a:ext cx="12192000" cy="0"/>
          </a:xfrm>
          <a:prstGeom prst="line">
            <a:avLst/>
          </a:prstGeom>
          <a:noFill/>
          <a:ln w="41275" algn="ctr">
            <a:solidFill>
              <a:srgbClr val="626364"/>
            </a:solidFill>
            <a:miter lim="800000"/>
            <a:headEnd/>
            <a:tailEnd/>
          </a:ln>
        </p:spPr>
      </p:cxnSp>
      <p:pic>
        <p:nvPicPr>
          <p:cNvPr id="10" name="Picture 14" descr="star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14151" y="6492875"/>
            <a:ext cx="3683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watermark - Proudly Serving America's Heroes logo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" y="1066800"/>
            <a:ext cx="11379200" cy="481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5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47648" y="2341881"/>
            <a:ext cx="8229600" cy="685800"/>
          </a:xfrm>
        </p:spPr>
        <p:txBody>
          <a:bodyPr/>
          <a:lstStyle/>
          <a:p>
            <a:r>
              <a:rPr lang="en-US" sz="3200" dirty="0"/>
              <a:t>DFAS Robotics Processing Automation</a:t>
            </a:r>
            <a:br>
              <a:rPr lang="en-US" sz="3200" dirty="0"/>
            </a:br>
            <a:r>
              <a:rPr lang="en-US" sz="3200" dirty="0"/>
              <a:t>and Data Analytics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33600" y="3733800"/>
            <a:ext cx="7416800" cy="1981200"/>
          </a:xfrm>
        </p:spPr>
        <p:txBody>
          <a:bodyPr>
            <a:normAutofit/>
          </a:bodyPr>
          <a:lstStyle/>
          <a:p>
            <a:r>
              <a:rPr lang="en-US" sz="1800" b="1" dirty="0"/>
              <a:t>Ms. Audrey Davis</a:t>
            </a:r>
          </a:p>
          <a:p>
            <a:r>
              <a:rPr lang="en-US" sz="1800" dirty="0"/>
              <a:t>Director, DFAS</a:t>
            </a:r>
          </a:p>
          <a:p>
            <a:endParaRPr lang="en-US" dirty="0"/>
          </a:p>
          <a:p>
            <a:r>
              <a:rPr lang="en-US" sz="1800" b="1" dirty="0"/>
              <a:t>Ms. Shirley Reed</a:t>
            </a:r>
          </a:p>
          <a:p>
            <a:r>
              <a:rPr lang="en-US" sz="1800" dirty="0"/>
              <a:t>Deputy Site Director, DFAS Columbus</a:t>
            </a:r>
          </a:p>
          <a:p>
            <a:endParaRPr lang="en-US" dirty="0"/>
          </a:p>
          <a:p>
            <a:r>
              <a:rPr lang="en-US" sz="1800" dirty="0"/>
              <a:t>September 9, 2021</a:t>
            </a:r>
          </a:p>
        </p:txBody>
      </p:sp>
    </p:spTree>
    <p:extLst>
      <p:ext uri="{BB962C8B-B14F-4D97-AF65-F5344CB8AC3E}">
        <p14:creationId xmlns:p14="http://schemas.microsoft.com/office/powerpoint/2010/main" val="77035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Our Last Time Together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886968"/>
            <a:ext cx="12192000" cy="6019801"/>
            <a:chOff x="0" y="838199"/>
            <a:chExt cx="12192000" cy="6019801"/>
          </a:xfrm>
        </p:grpSpPr>
        <p:sp>
          <p:nvSpPr>
            <p:cNvPr id="7" name="Rectangle 6"/>
            <p:cNvSpPr/>
            <p:nvPr/>
          </p:nvSpPr>
          <p:spPr>
            <a:xfrm>
              <a:off x="0" y="6324600"/>
              <a:ext cx="121920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" r="928"/>
            <a:stretch/>
          </p:blipFill>
          <p:spPr>
            <a:xfrm>
              <a:off x="0" y="838199"/>
              <a:ext cx="12192000" cy="5750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428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DFAS Robotics Process Automation (RPA)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26B21-BD71-4F83-BE7C-ACC0B3AFC1D4}" type="datetime1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Integrity - Service - Innovation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ED5F5-54A3-4749-8E90-F5AFC8F8F0D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319909" y="1058613"/>
            <a:ext cx="2652558" cy="5401709"/>
          </a:xfrm>
          <a:prstGeom prst="rect">
            <a:avLst/>
          </a:prstGeom>
          <a:solidFill>
            <a:srgbClr val="172B4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17627" y="1374199"/>
            <a:ext cx="265712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Why:  Cost Effective Risk Management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Improve internal controls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Increase speed and accuracy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Enhance standardization</a:t>
            </a:r>
            <a:endParaRPr lang="en-US" sz="1400" dirty="0"/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Reduce manual labor</a:t>
            </a:r>
          </a:p>
          <a:p>
            <a:pPr lvl="0"/>
            <a:endParaRPr lang="en-US" sz="13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What:  Prime Targets</a:t>
            </a:r>
          </a:p>
          <a:p>
            <a:pPr marL="171450" lvl="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Low analysis, highly manual processes 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Repetitive tasks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entry prone to error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Large audit samples</a:t>
            </a:r>
          </a:p>
          <a:p>
            <a:pPr lvl="0"/>
            <a:endParaRPr lang="en-US" sz="13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How:  Leveraging available Bots to minimize redundancy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DoD Collaboration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Advana</a:t>
            </a:r>
            <a:endParaRPr lang="en-US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Enterprise SharePoint Site</a:t>
            </a:r>
          </a:p>
          <a:p>
            <a:pPr marL="171450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Enterprise Use Cases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208037" y="1520779"/>
            <a:ext cx="8606583" cy="2566152"/>
            <a:chOff x="3146935" y="1412361"/>
            <a:chExt cx="8606583" cy="2566152"/>
          </a:xfrm>
        </p:grpSpPr>
        <p:sp>
          <p:nvSpPr>
            <p:cNvPr id="27" name="Freeform 26"/>
            <p:cNvSpPr/>
            <p:nvPr/>
          </p:nvSpPr>
          <p:spPr>
            <a:xfrm rot="19687052">
              <a:off x="3146935" y="3209333"/>
              <a:ext cx="1719575" cy="769180"/>
            </a:xfrm>
            <a:custGeom>
              <a:avLst/>
              <a:gdLst>
                <a:gd name="connsiteX0" fmla="*/ 0 w 1719575"/>
                <a:gd name="connsiteY0" fmla="*/ 0 h 769180"/>
                <a:gd name="connsiteX1" fmla="*/ 1334985 w 1719575"/>
                <a:gd name="connsiteY1" fmla="*/ 0 h 769180"/>
                <a:gd name="connsiteX2" fmla="*/ 1719575 w 1719575"/>
                <a:gd name="connsiteY2" fmla="*/ 384590 h 769180"/>
                <a:gd name="connsiteX3" fmla="*/ 1334985 w 1719575"/>
                <a:gd name="connsiteY3" fmla="*/ 769180 h 769180"/>
                <a:gd name="connsiteX4" fmla="*/ 0 w 1719575"/>
                <a:gd name="connsiteY4" fmla="*/ 769180 h 769180"/>
                <a:gd name="connsiteX5" fmla="*/ 384590 w 1719575"/>
                <a:gd name="connsiteY5" fmla="*/ 384590 h 769180"/>
                <a:gd name="connsiteX6" fmla="*/ 0 w 1719575"/>
                <a:gd name="connsiteY6" fmla="*/ 0 h 7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9575" h="769180">
                  <a:moveTo>
                    <a:pt x="0" y="0"/>
                  </a:moveTo>
                  <a:lnTo>
                    <a:pt x="1334985" y="0"/>
                  </a:lnTo>
                  <a:lnTo>
                    <a:pt x="1719575" y="384590"/>
                  </a:lnTo>
                  <a:lnTo>
                    <a:pt x="1334985" y="769180"/>
                  </a:lnTo>
                  <a:lnTo>
                    <a:pt x="0" y="769180"/>
                  </a:lnTo>
                  <a:lnTo>
                    <a:pt x="384590" y="3845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0596" tIns="18669" rIns="403259" bIns="186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Macros</a:t>
              </a:r>
            </a:p>
          </p:txBody>
        </p:sp>
        <p:sp>
          <p:nvSpPr>
            <p:cNvPr id="28" name="Freeform 27"/>
            <p:cNvSpPr/>
            <p:nvPr/>
          </p:nvSpPr>
          <p:spPr>
            <a:xfrm rot="20063499">
              <a:off x="4594035" y="2468865"/>
              <a:ext cx="1684823" cy="769180"/>
            </a:xfrm>
            <a:custGeom>
              <a:avLst/>
              <a:gdLst>
                <a:gd name="connsiteX0" fmla="*/ 0 w 1684823"/>
                <a:gd name="connsiteY0" fmla="*/ 0 h 769180"/>
                <a:gd name="connsiteX1" fmla="*/ 1300233 w 1684823"/>
                <a:gd name="connsiteY1" fmla="*/ 0 h 769180"/>
                <a:gd name="connsiteX2" fmla="*/ 1684823 w 1684823"/>
                <a:gd name="connsiteY2" fmla="*/ 384590 h 769180"/>
                <a:gd name="connsiteX3" fmla="*/ 1300233 w 1684823"/>
                <a:gd name="connsiteY3" fmla="*/ 769180 h 769180"/>
                <a:gd name="connsiteX4" fmla="*/ 0 w 1684823"/>
                <a:gd name="connsiteY4" fmla="*/ 769180 h 769180"/>
                <a:gd name="connsiteX5" fmla="*/ 384590 w 1684823"/>
                <a:gd name="connsiteY5" fmla="*/ 384590 h 769180"/>
                <a:gd name="connsiteX6" fmla="*/ 0 w 1684823"/>
                <a:gd name="connsiteY6" fmla="*/ 0 h 7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4823" h="769180">
                  <a:moveTo>
                    <a:pt x="0" y="0"/>
                  </a:moveTo>
                  <a:lnTo>
                    <a:pt x="1300233" y="0"/>
                  </a:lnTo>
                  <a:lnTo>
                    <a:pt x="1684823" y="384590"/>
                  </a:lnTo>
                  <a:lnTo>
                    <a:pt x="1300233" y="769180"/>
                  </a:lnTo>
                  <a:lnTo>
                    <a:pt x="0" y="769180"/>
                  </a:lnTo>
                  <a:lnTo>
                    <a:pt x="384590" y="3845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0596" tIns="18669" rIns="403259" bIns="186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SQL Scripting</a:t>
              </a:r>
            </a:p>
          </p:txBody>
        </p:sp>
        <p:sp>
          <p:nvSpPr>
            <p:cNvPr id="30" name="Freeform 29"/>
            <p:cNvSpPr/>
            <p:nvPr/>
          </p:nvSpPr>
          <p:spPr>
            <a:xfrm rot="20567883">
              <a:off x="6093218" y="1903665"/>
              <a:ext cx="1804118" cy="769180"/>
            </a:xfrm>
            <a:custGeom>
              <a:avLst/>
              <a:gdLst>
                <a:gd name="connsiteX0" fmla="*/ 0 w 1804118"/>
                <a:gd name="connsiteY0" fmla="*/ 0 h 769180"/>
                <a:gd name="connsiteX1" fmla="*/ 1419528 w 1804118"/>
                <a:gd name="connsiteY1" fmla="*/ 0 h 769180"/>
                <a:gd name="connsiteX2" fmla="*/ 1804118 w 1804118"/>
                <a:gd name="connsiteY2" fmla="*/ 384590 h 769180"/>
                <a:gd name="connsiteX3" fmla="*/ 1419528 w 1804118"/>
                <a:gd name="connsiteY3" fmla="*/ 769180 h 769180"/>
                <a:gd name="connsiteX4" fmla="*/ 0 w 1804118"/>
                <a:gd name="connsiteY4" fmla="*/ 769180 h 769180"/>
                <a:gd name="connsiteX5" fmla="*/ 384590 w 1804118"/>
                <a:gd name="connsiteY5" fmla="*/ 384590 h 769180"/>
                <a:gd name="connsiteX6" fmla="*/ 0 w 1804118"/>
                <a:gd name="connsiteY6" fmla="*/ 0 h 7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4118" h="769180">
                  <a:moveTo>
                    <a:pt x="0" y="0"/>
                  </a:moveTo>
                  <a:lnTo>
                    <a:pt x="1419528" y="0"/>
                  </a:lnTo>
                  <a:lnTo>
                    <a:pt x="1804118" y="384590"/>
                  </a:lnTo>
                  <a:lnTo>
                    <a:pt x="1419528" y="769180"/>
                  </a:lnTo>
                  <a:lnTo>
                    <a:pt x="0" y="769180"/>
                  </a:lnTo>
                  <a:lnTo>
                    <a:pt x="384590" y="3845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0596" tIns="18669" rIns="403258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Adobe Interactive Forms</a:t>
              </a:r>
            </a:p>
          </p:txBody>
        </p:sp>
        <p:sp>
          <p:nvSpPr>
            <p:cNvPr id="31" name="Freeform 30"/>
            <p:cNvSpPr/>
            <p:nvPr/>
          </p:nvSpPr>
          <p:spPr>
            <a:xfrm rot="21090564">
              <a:off x="7773967" y="1541268"/>
              <a:ext cx="1715394" cy="769180"/>
            </a:xfrm>
            <a:custGeom>
              <a:avLst/>
              <a:gdLst>
                <a:gd name="connsiteX0" fmla="*/ 0 w 1715394"/>
                <a:gd name="connsiteY0" fmla="*/ 0 h 769180"/>
                <a:gd name="connsiteX1" fmla="*/ 1330804 w 1715394"/>
                <a:gd name="connsiteY1" fmla="*/ 0 h 769180"/>
                <a:gd name="connsiteX2" fmla="*/ 1715394 w 1715394"/>
                <a:gd name="connsiteY2" fmla="*/ 384590 h 769180"/>
                <a:gd name="connsiteX3" fmla="*/ 1330804 w 1715394"/>
                <a:gd name="connsiteY3" fmla="*/ 769180 h 769180"/>
                <a:gd name="connsiteX4" fmla="*/ 0 w 1715394"/>
                <a:gd name="connsiteY4" fmla="*/ 769180 h 769180"/>
                <a:gd name="connsiteX5" fmla="*/ 384590 w 1715394"/>
                <a:gd name="connsiteY5" fmla="*/ 384590 h 769180"/>
                <a:gd name="connsiteX6" fmla="*/ 0 w 1715394"/>
                <a:gd name="connsiteY6" fmla="*/ 0 h 7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5394" h="769180">
                  <a:moveTo>
                    <a:pt x="0" y="0"/>
                  </a:moveTo>
                  <a:lnTo>
                    <a:pt x="1330804" y="0"/>
                  </a:lnTo>
                  <a:lnTo>
                    <a:pt x="1715394" y="384590"/>
                  </a:lnTo>
                  <a:lnTo>
                    <a:pt x="1330804" y="769180"/>
                  </a:lnTo>
                  <a:lnTo>
                    <a:pt x="0" y="769180"/>
                  </a:lnTo>
                  <a:lnTo>
                    <a:pt x="384590" y="384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2B4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596" tIns="18669" rIns="40325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RPA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8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21 Enterprise Bots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8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9 Shared Bots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8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37 Use Cases</a:t>
              </a:r>
            </a:p>
          </p:txBody>
        </p:sp>
        <p:sp>
          <p:nvSpPr>
            <p:cNvPr id="32" name="Freeform 31"/>
            <p:cNvSpPr/>
            <p:nvPr/>
          </p:nvSpPr>
          <p:spPr>
            <a:xfrm>
              <a:off x="9993257" y="1412361"/>
              <a:ext cx="1760261" cy="769180"/>
            </a:xfrm>
            <a:custGeom>
              <a:avLst/>
              <a:gdLst>
                <a:gd name="connsiteX0" fmla="*/ 0 w 1760261"/>
                <a:gd name="connsiteY0" fmla="*/ 0 h 769180"/>
                <a:gd name="connsiteX1" fmla="*/ 1375671 w 1760261"/>
                <a:gd name="connsiteY1" fmla="*/ 0 h 769180"/>
                <a:gd name="connsiteX2" fmla="*/ 1760261 w 1760261"/>
                <a:gd name="connsiteY2" fmla="*/ 384590 h 769180"/>
                <a:gd name="connsiteX3" fmla="*/ 1375671 w 1760261"/>
                <a:gd name="connsiteY3" fmla="*/ 769180 h 769180"/>
                <a:gd name="connsiteX4" fmla="*/ 0 w 1760261"/>
                <a:gd name="connsiteY4" fmla="*/ 769180 h 769180"/>
                <a:gd name="connsiteX5" fmla="*/ 384590 w 1760261"/>
                <a:gd name="connsiteY5" fmla="*/ 384590 h 769180"/>
                <a:gd name="connsiteX6" fmla="*/ 0 w 1760261"/>
                <a:gd name="connsiteY6" fmla="*/ 0 h 7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61" h="769180">
                  <a:moveTo>
                    <a:pt x="0" y="0"/>
                  </a:moveTo>
                  <a:lnTo>
                    <a:pt x="1375671" y="0"/>
                  </a:lnTo>
                  <a:lnTo>
                    <a:pt x="1760261" y="384590"/>
                  </a:lnTo>
                  <a:lnTo>
                    <a:pt x="1375671" y="769180"/>
                  </a:lnTo>
                  <a:lnTo>
                    <a:pt x="0" y="769180"/>
                  </a:lnTo>
                  <a:lnTo>
                    <a:pt x="384590" y="3845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0597" tIns="18669" rIns="40325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Artificial Intelligence</a:t>
              </a:r>
            </a:p>
          </p:txBody>
        </p:sp>
      </p:grpSp>
      <p:sp>
        <p:nvSpPr>
          <p:cNvPr id="78" name="Oval 77"/>
          <p:cNvSpPr/>
          <p:nvPr/>
        </p:nvSpPr>
        <p:spPr>
          <a:xfrm rot="20593116">
            <a:off x="6546173" y="1595749"/>
            <a:ext cx="552838" cy="531739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0" r="-90000"/>
            </a:stretch>
          </a:blip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sp>
      <p:sp>
        <p:nvSpPr>
          <p:cNvPr id="79" name="Oval 78"/>
          <p:cNvSpPr/>
          <p:nvPr/>
        </p:nvSpPr>
        <p:spPr>
          <a:xfrm>
            <a:off x="10576989" y="1058613"/>
            <a:ext cx="552838" cy="531739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sp>
      <p:sp>
        <p:nvSpPr>
          <p:cNvPr id="77" name="Oval 76"/>
          <p:cNvSpPr/>
          <p:nvPr/>
        </p:nvSpPr>
        <p:spPr>
          <a:xfrm rot="21267127">
            <a:off x="8265358" y="1218422"/>
            <a:ext cx="552838" cy="531739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000" r="-6000"/>
            </a:stretch>
          </a:blip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sp>
      <p:sp>
        <p:nvSpPr>
          <p:cNvPr id="80" name="Oval 79"/>
          <p:cNvSpPr/>
          <p:nvPr/>
        </p:nvSpPr>
        <p:spPr>
          <a:xfrm rot="20291388">
            <a:off x="4914792" y="2221031"/>
            <a:ext cx="552838" cy="531739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b="-2000"/>
            </a:stretch>
          </a:blip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sp>
      <p:sp>
        <p:nvSpPr>
          <p:cNvPr id="81" name="Oval 80"/>
          <p:cNvSpPr/>
          <p:nvPr/>
        </p:nvSpPr>
        <p:spPr>
          <a:xfrm rot="19691987">
            <a:off x="3435705" y="2984595"/>
            <a:ext cx="552838" cy="531739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sp>
      <p:cxnSp>
        <p:nvCxnSpPr>
          <p:cNvPr id="7" name="Straight Connector 6"/>
          <p:cNvCxnSpPr/>
          <p:nvPr/>
        </p:nvCxnSpPr>
        <p:spPr>
          <a:xfrm>
            <a:off x="8675989" y="2575739"/>
            <a:ext cx="61611" cy="844794"/>
          </a:xfrm>
          <a:prstGeom prst="line">
            <a:avLst/>
          </a:prstGeom>
          <a:ln w="88900">
            <a:solidFill>
              <a:srgbClr val="172B46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769992" y="3524474"/>
            <a:ext cx="7905219" cy="2935848"/>
            <a:chOff x="3099090" y="3530871"/>
            <a:chExt cx="7905219" cy="2935848"/>
          </a:xfrm>
        </p:grpSpPr>
        <p:grpSp>
          <p:nvGrpSpPr>
            <p:cNvPr id="11" name="Group 10"/>
            <p:cNvGrpSpPr/>
            <p:nvPr/>
          </p:nvGrpSpPr>
          <p:grpSpPr>
            <a:xfrm>
              <a:off x="7549601" y="3966100"/>
              <a:ext cx="3297130" cy="313007"/>
              <a:chOff x="2882364" y="1088196"/>
              <a:chExt cx="3297130" cy="313007"/>
            </a:xfrm>
          </p:grpSpPr>
          <p:sp>
            <p:nvSpPr>
              <p:cNvPr id="56" name="Rectangle 11"/>
              <p:cNvSpPr/>
              <p:nvPr/>
            </p:nvSpPr>
            <p:spPr>
              <a:xfrm>
                <a:off x="2893800" y="1093400"/>
                <a:ext cx="3285694" cy="301752"/>
              </a:xfrm>
              <a:custGeom>
                <a:avLst/>
                <a:gdLst>
                  <a:gd name="connsiteX0" fmla="*/ 0 w 2444496"/>
                  <a:gd name="connsiteY0" fmla="*/ 0 h 537514"/>
                  <a:gd name="connsiteX1" fmla="*/ 2444496 w 2444496"/>
                  <a:gd name="connsiteY1" fmla="*/ 0 h 537514"/>
                  <a:gd name="connsiteX2" fmla="*/ 2444496 w 2444496"/>
                  <a:gd name="connsiteY2" fmla="*/ 537514 h 537514"/>
                  <a:gd name="connsiteX3" fmla="*/ 0 w 2444496"/>
                  <a:gd name="connsiteY3" fmla="*/ 537514 h 537514"/>
                  <a:gd name="connsiteX4" fmla="*/ 0 w 2444496"/>
                  <a:gd name="connsiteY4" fmla="*/ 0 h 537514"/>
                  <a:gd name="connsiteX0" fmla="*/ 0 w 2444496"/>
                  <a:gd name="connsiteY0" fmla="*/ 0 h 537514"/>
                  <a:gd name="connsiteX1" fmla="*/ 2444496 w 2444496"/>
                  <a:gd name="connsiteY1" fmla="*/ 0 h 537514"/>
                  <a:gd name="connsiteX2" fmla="*/ 2334768 w 2444496"/>
                  <a:gd name="connsiteY2" fmla="*/ 513130 h 537514"/>
                  <a:gd name="connsiteX3" fmla="*/ 0 w 2444496"/>
                  <a:gd name="connsiteY3" fmla="*/ 537514 h 537514"/>
                  <a:gd name="connsiteX4" fmla="*/ 0 w 2444496"/>
                  <a:gd name="connsiteY4" fmla="*/ 0 h 537514"/>
                  <a:gd name="connsiteX0" fmla="*/ 0 w 2444496"/>
                  <a:gd name="connsiteY0" fmla="*/ 0 h 537514"/>
                  <a:gd name="connsiteX1" fmla="*/ 2444496 w 2444496"/>
                  <a:gd name="connsiteY1" fmla="*/ 0 h 537514"/>
                  <a:gd name="connsiteX2" fmla="*/ 2334768 w 2444496"/>
                  <a:gd name="connsiteY2" fmla="*/ 525322 h 537514"/>
                  <a:gd name="connsiteX3" fmla="*/ 0 w 2444496"/>
                  <a:gd name="connsiteY3" fmla="*/ 537514 h 537514"/>
                  <a:gd name="connsiteX4" fmla="*/ 0 w 2444496"/>
                  <a:gd name="connsiteY4" fmla="*/ 0 h 537514"/>
                  <a:gd name="connsiteX0" fmla="*/ 0 w 2444496"/>
                  <a:gd name="connsiteY0" fmla="*/ 0 h 537514"/>
                  <a:gd name="connsiteX1" fmla="*/ 2444496 w 2444496"/>
                  <a:gd name="connsiteY1" fmla="*/ 0 h 537514"/>
                  <a:gd name="connsiteX2" fmla="*/ 2322576 w 2444496"/>
                  <a:gd name="connsiteY2" fmla="*/ 537514 h 537514"/>
                  <a:gd name="connsiteX3" fmla="*/ 0 w 2444496"/>
                  <a:gd name="connsiteY3" fmla="*/ 537514 h 537514"/>
                  <a:gd name="connsiteX4" fmla="*/ 0 w 2444496"/>
                  <a:gd name="connsiteY4" fmla="*/ 0 h 537514"/>
                  <a:gd name="connsiteX0" fmla="*/ 0 w 2444496"/>
                  <a:gd name="connsiteY0" fmla="*/ 0 h 537514"/>
                  <a:gd name="connsiteX1" fmla="*/ 2444496 w 2444496"/>
                  <a:gd name="connsiteY1" fmla="*/ 0 h 537514"/>
                  <a:gd name="connsiteX2" fmla="*/ 2439308 w 2444496"/>
                  <a:gd name="connsiteY2" fmla="*/ 532650 h 537514"/>
                  <a:gd name="connsiteX3" fmla="*/ 0 w 2444496"/>
                  <a:gd name="connsiteY3" fmla="*/ 537514 h 537514"/>
                  <a:gd name="connsiteX4" fmla="*/ 0 w 2444496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4496" h="537514">
                    <a:moveTo>
                      <a:pt x="0" y="0"/>
                    </a:moveTo>
                    <a:lnTo>
                      <a:pt x="2444496" y="0"/>
                    </a:lnTo>
                    <a:cubicBezTo>
                      <a:pt x="2442767" y="177550"/>
                      <a:pt x="2441037" y="355100"/>
                      <a:pt x="2439308" y="532650"/>
                    </a:cubicBez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7" name="Subtitle 2"/>
              <p:cNvSpPr txBox="1">
                <a:spLocks/>
              </p:cNvSpPr>
              <p:nvPr/>
            </p:nvSpPr>
            <p:spPr>
              <a:xfrm>
                <a:off x="2882364" y="1088196"/>
                <a:ext cx="3295115" cy="31300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defRPr/>
                </a:pPr>
                <a:r>
                  <a:rPr lang="en-US" sz="1400" b="1" dirty="0">
                    <a:solidFill>
                      <a:srgbClr val="172B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Debt Letter Bot                2,000 Hours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7010981" y="4267471"/>
              <a:ext cx="3842004" cy="313388"/>
              <a:chOff x="2904414" y="1725378"/>
              <a:chExt cx="3842004" cy="313388"/>
            </a:xfrm>
          </p:grpSpPr>
          <p:sp>
            <p:nvSpPr>
              <p:cNvPr id="54" name="Rectangle 10"/>
              <p:cNvSpPr/>
              <p:nvPr/>
            </p:nvSpPr>
            <p:spPr>
              <a:xfrm>
                <a:off x="2905868" y="1740216"/>
                <a:ext cx="3832281" cy="298550"/>
              </a:xfrm>
              <a:custGeom>
                <a:avLst/>
                <a:gdLst>
                  <a:gd name="connsiteX0" fmla="*/ 0 w 3015996"/>
                  <a:gd name="connsiteY0" fmla="*/ 0 h 537514"/>
                  <a:gd name="connsiteX1" fmla="*/ 3015996 w 3015996"/>
                  <a:gd name="connsiteY1" fmla="*/ 0 h 537514"/>
                  <a:gd name="connsiteX2" fmla="*/ 3015996 w 3015996"/>
                  <a:gd name="connsiteY2" fmla="*/ 537514 h 537514"/>
                  <a:gd name="connsiteX3" fmla="*/ 0 w 3015996"/>
                  <a:gd name="connsiteY3" fmla="*/ 537514 h 537514"/>
                  <a:gd name="connsiteX4" fmla="*/ 0 w 3015996"/>
                  <a:gd name="connsiteY4" fmla="*/ 0 h 537514"/>
                  <a:gd name="connsiteX0" fmla="*/ 0 w 3015996"/>
                  <a:gd name="connsiteY0" fmla="*/ 0 h 537514"/>
                  <a:gd name="connsiteX1" fmla="*/ 3015996 w 3015996"/>
                  <a:gd name="connsiteY1" fmla="*/ 0 h 537514"/>
                  <a:gd name="connsiteX2" fmla="*/ 2930652 w 3015996"/>
                  <a:gd name="connsiteY2" fmla="*/ 537514 h 537514"/>
                  <a:gd name="connsiteX3" fmla="*/ 0 w 3015996"/>
                  <a:gd name="connsiteY3" fmla="*/ 537514 h 537514"/>
                  <a:gd name="connsiteX4" fmla="*/ 0 w 3015996"/>
                  <a:gd name="connsiteY4" fmla="*/ 0 h 537514"/>
                  <a:gd name="connsiteX0" fmla="*/ 0 w 3015996"/>
                  <a:gd name="connsiteY0" fmla="*/ 0 h 537514"/>
                  <a:gd name="connsiteX1" fmla="*/ 3015996 w 3015996"/>
                  <a:gd name="connsiteY1" fmla="*/ 0 h 537514"/>
                  <a:gd name="connsiteX2" fmla="*/ 2894076 w 3015996"/>
                  <a:gd name="connsiteY2" fmla="*/ 525322 h 537514"/>
                  <a:gd name="connsiteX3" fmla="*/ 0 w 3015996"/>
                  <a:gd name="connsiteY3" fmla="*/ 537514 h 537514"/>
                  <a:gd name="connsiteX4" fmla="*/ 0 w 3015996"/>
                  <a:gd name="connsiteY4" fmla="*/ 0 h 537514"/>
                  <a:gd name="connsiteX0" fmla="*/ 0 w 3015996"/>
                  <a:gd name="connsiteY0" fmla="*/ 0 h 537514"/>
                  <a:gd name="connsiteX1" fmla="*/ 3015996 w 3015996"/>
                  <a:gd name="connsiteY1" fmla="*/ 0 h 537514"/>
                  <a:gd name="connsiteX2" fmla="*/ 3010808 w 3015996"/>
                  <a:gd name="connsiteY2" fmla="*/ 530186 h 537514"/>
                  <a:gd name="connsiteX3" fmla="*/ 0 w 3015996"/>
                  <a:gd name="connsiteY3" fmla="*/ 537514 h 537514"/>
                  <a:gd name="connsiteX4" fmla="*/ 0 w 3015996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5996" h="537514">
                    <a:moveTo>
                      <a:pt x="0" y="0"/>
                    </a:moveTo>
                    <a:lnTo>
                      <a:pt x="3015996" y="0"/>
                    </a:lnTo>
                    <a:cubicBezTo>
                      <a:pt x="3014267" y="176729"/>
                      <a:pt x="3012537" y="353457"/>
                      <a:pt x="3010808" y="530186"/>
                    </a:cubicBez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5" name="Subtitle 2"/>
              <p:cNvSpPr txBox="1">
                <a:spLocks/>
              </p:cNvSpPr>
              <p:nvPr/>
            </p:nvSpPr>
            <p:spPr>
              <a:xfrm>
                <a:off x="2904414" y="1725378"/>
                <a:ext cx="3842004" cy="30739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prstClr val="white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SOD Audit Bot                            2,200 Hours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611265" y="4578793"/>
              <a:ext cx="4241720" cy="303818"/>
              <a:chOff x="2911528" y="2339163"/>
              <a:chExt cx="4241720" cy="303818"/>
            </a:xfrm>
          </p:grpSpPr>
          <p:sp>
            <p:nvSpPr>
              <p:cNvPr id="52" name="Rectangle 9"/>
              <p:cNvSpPr/>
              <p:nvPr/>
            </p:nvSpPr>
            <p:spPr>
              <a:xfrm>
                <a:off x="2911528" y="2341229"/>
                <a:ext cx="4234905" cy="301752"/>
              </a:xfrm>
              <a:custGeom>
                <a:avLst/>
                <a:gdLst>
                  <a:gd name="connsiteX0" fmla="*/ 0 w 3441192"/>
                  <a:gd name="connsiteY0" fmla="*/ 0 h 537514"/>
                  <a:gd name="connsiteX1" fmla="*/ 3441192 w 3441192"/>
                  <a:gd name="connsiteY1" fmla="*/ 0 h 537514"/>
                  <a:gd name="connsiteX2" fmla="*/ 3441192 w 3441192"/>
                  <a:gd name="connsiteY2" fmla="*/ 537514 h 537514"/>
                  <a:gd name="connsiteX3" fmla="*/ 0 w 3441192"/>
                  <a:gd name="connsiteY3" fmla="*/ 537514 h 537514"/>
                  <a:gd name="connsiteX4" fmla="*/ 0 w 3441192"/>
                  <a:gd name="connsiteY4" fmla="*/ 0 h 537514"/>
                  <a:gd name="connsiteX0" fmla="*/ 0 w 3441192"/>
                  <a:gd name="connsiteY0" fmla="*/ 0 h 537514"/>
                  <a:gd name="connsiteX1" fmla="*/ 3441192 w 3441192"/>
                  <a:gd name="connsiteY1" fmla="*/ 0 h 537514"/>
                  <a:gd name="connsiteX2" fmla="*/ 3343656 w 3441192"/>
                  <a:gd name="connsiteY2" fmla="*/ 537514 h 537514"/>
                  <a:gd name="connsiteX3" fmla="*/ 0 w 3441192"/>
                  <a:gd name="connsiteY3" fmla="*/ 537514 h 537514"/>
                  <a:gd name="connsiteX4" fmla="*/ 0 w 3441192"/>
                  <a:gd name="connsiteY4" fmla="*/ 0 h 537514"/>
                  <a:gd name="connsiteX0" fmla="*/ 0 w 3441192"/>
                  <a:gd name="connsiteY0" fmla="*/ 0 h 537514"/>
                  <a:gd name="connsiteX1" fmla="*/ 3441192 w 3441192"/>
                  <a:gd name="connsiteY1" fmla="*/ 0 h 537514"/>
                  <a:gd name="connsiteX2" fmla="*/ 3307080 w 3441192"/>
                  <a:gd name="connsiteY2" fmla="*/ 537514 h 537514"/>
                  <a:gd name="connsiteX3" fmla="*/ 0 w 3441192"/>
                  <a:gd name="connsiteY3" fmla="*/ 537514 h 537514"/>
                  <a:gd name="connsiteX4" fmla="*/ 0 w 3441192"/>
                  <a:gd name="connsiteY4" fmla="*/ 0 h 537514"/>
                  <a:gd name="connsiteX0" fmla="*/ 0 w 3441192"/>
                  <a:gd name="connsiteY0" fmla="*/ 0 h 537514"/>
                  <a:gd name="connsiteX1" fmla="*/ 3441192 w 3441192"/>
                  <a:gd name="connsiteY1" fmla="*/ 0 h 537514"/>
                  <a:gd name="connsiteX2" fmla="*/ 3438403 w 3441192"/>
                  <a:gd name="connsiteY2" fmla="*/ 537514 h 537514"/>
                  <a:gd name="connsiteX3" fmla="*/ 0 w 3441192"/>
                  <a:gd name="connsiteY3" fmla="*/ 537514 h 537514"/>
                  <a:gd name="connsiteX4" fmla="*/ 0 w 3441192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1192" h="537514">
                    <a:moveTo>
                      <a:pt x="0" y="0"/>
                    </a:moveTo>
                    <a:lnTo>
                      <a:pt x="3441192" y="0"/>
                    </a:lnTo>
                    <a:cubicBezTo>
                      <a:pt x="3440262" y="179171"/>
                      <a:pt x="3439333" y="358343"/>
                      <a:pt x="3438403" y="537514"/>
                    </a:cubicBez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3" name="Subtitle 2"/>
              <p:cNvSpPr txBox="1">
                <a:spLocks/>
              </p:cNvSpPr>
              <p:nvPr/>
            </p:nvSpPr>
            <p:spPr>
              <a:xfrm>
                <a:off x="2930538" y="2339163"/>
                <a:ext cx="4222710" cy="29461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srgbClr val="172B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Bankruptcy Bot                                  2,600 Hours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157176" y="4889076"/>
              <a:ext cx="4692104" cy="308491"/>
              <a:chOff x="2902447" y="2973847"/>
              <a:chExt cx="4692104" cy="308491"/>
            </a:xfrm>
          </p:grpSpPr>
          <p:sp>
            <p:nvSpPr>
              <p:cNvPr id="50" name="Rectangle 8"/>
              <p:cNvSpPr/>
              <p:nvPr/>
            </p:nvSpPr>
            <p:spPr>
              <a:xfrm>
                <a:off x="2902447" y="2973847"/>
                <a:ext cx="4692104" cy="298921"/>
              </a:xfrm>
              <a:custGeom>
                <a:avLst/>
                <a:gdLst>
                  <a:gd name="connsiteX0" fmla="*/ 0 w 3898392"/>
                  <a:gd name="connsiteY0" fmla="*/ 0 h 537514"/>
                  <a:gd name="connsiteX1" fmla="*/ 3898392 w 3898392"/>
                  <a:gd name="connsiteY1" fmla="*/ 0 h 537514"/>
                  <a:gd name="connsiteX2" fmla="*/ 3898392 w 3898392"/>
                  <a:gd name="connsiteY2" fmla="*/ 537514 h 537514"/>
                  <a:gd name="connsiteX3" fmla="*/ 0 w 3898392"/>
                  <a:gd name="connsiteY3" fmla="*/ 537514 h 537514"/>
                  <a:gd name="connsiteX4" fmla="*/ 0 w 3898392"/>
                  <a:gd name="connsiteY4" fmla="*/ 0 h 537514"/>
                  <a:gd name="connsiteX0" fmla="*/ 0 w 3898392"/>
                  <a:gd name="connsiteY0" fmla="*/ 0 h 537514"/>
                  <a:gd name="connsiteX1" fmla="*/ 3898392 w 3898392"/>
                  <a:gd name="connsiteY1" fmla="*/ 0 h 537514"/>
                  <a:gd name="connsiteX2" fmla="*/ 3788664 w 3898392"/>
                  <a:gd name="connsiteY2" fmla="*/ 537514 h 537514"/>
                  <a:gd name="connsiteX3" fmla="*/ 0 w 3898392"/>
                  <a:gd name="connsiteY3" fmla="*/ 537514 h 537514"/>
                  <a:gd name="connsiteX4" fmla="*/ 0 w 3898392"/>
                  <a:gd name="connsiteY4" fmla="*/ 0 h 537514"/>
                  <a:gd name="connsiteX0" fmla="*/ 0 w 3898392"/>
                  <a:gd name="connsiteY0" fmla="*/ 0 h 537514"/>
                  <a:gd name="connsiteX1" fmla="*/ 3898392 w 3898392"/>
                  <a:gd name="connsiteY1" fmla="*/ 0 h 537514"/>
                  <a:gd name="connsiteX2" fmla="*/ 3752088 w 3898392"/>
                  <a:gd name="connsiteY2" fmla="*/ 537514 h 537514"/>
                  <a:gd name="connsiteX3" fmla="*/ 0 w 3898392"/>
                  <a:gd name="connsiteY3" fmla="*/ 537514 h 537514"/>
                  <a:gd name="connsiteX4" fmla="*/ 0 w 3898392"/>
                  <a:gd name="connsiteY4" fmla="*/ 0 h 537514"/>
                  <a:gd name="connsiteX0" fmla="*/ 0 w 3898392"/>
                  <a:gd name="connsiteY0" fmla="*/ 0 h 537514"/>
                  <a:gd name="connsiteX1" fmla="*/ 3898392 w 3898392"/>
                  <a:gd name="connsiteY1" fmla="*/ 0 h 537514"/>
                  <a:gd name="connsiteX2" fmla="*/ 3893139 w 3898392"/>
                  <a:gd name="connsiteY2" fmla="*/ 537514 h 537514"/>
                  <a:gd name="connsiteX3" fmla="*/ 0 w 3898392"/>
                  <a:gd name="connsiteY3" fmla="*/ 537514 h 537514"/>
                  <a:gd name="connsiteX4" fmla="*/ 0 w 3898392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98392" h="537514">
                    <a:moveTo>
                      <a:pt x="0" y="0"/>
                    </a:moveTo>
                    <a:lnTo>
                      <a:pt x="3898392" y="0"/>
                    </a:lnTo>
                    <a:lnTo>
                      <a:pt x="3893139" y="537514"/>
                    </a:ln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1" name="Subtitle 2"/>
              <p:cNvSpPr txBox="1">
                <a:spLocks/>
              </p:cNvSpPr>
              <p:nvPr/>
            </p:nvSpPr>
            <p:spPr>
              <a:xfrm>
                <a:off x="2918346" y="2980050"/>
                <a:ext cx="4671641" cy="30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srgbClr val="172B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DDRS-B Army                                              3,000 Hours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176389" y="5199008"/>
              <a:ext cx="5668327" cy="309510"/>
              <a:chOff x="2907860" y="3607011"/>
              <a:chExt cx="5668327" cy="309510"/>
            </a:xfrm>
          </p:grpSpPr>
          <p:sp>
            <p:nvSpPr>
              <p:cNvPr id="48" name="Rectangle 7"/>
              <p:cNvSpPr/>
              <p:nvPr/>
            </p:nvSpPr>
            <p:spPr>
              <a:xfrm>
                <a:off x="2907860" y="3607011"/>
                <a:ext cx="5668327" cy="300311"/>
              </a:xfrm>
              <a:custGeom>
                <a:avLst/>
                <a:gdLst>
                  <a:gd name="connsiteX0" fmla="*/ 0 w 4888992"/>
                  <a:gd name="connsiteY0" fmla="*/ 0 h 537513"/>
                  <a:gd name="connsiteX1" fmla="*/ 4888992 w 4888992"/>
                  <a:gd name="connsiteY1" fmla="*/ 0 h 537513"/>
                  <a:gd name="connsiteX2" fmla="*/ 4888992 w 4888992"/>
                  <a:gd name="connsiteY2" fmla="*/ 537513 h 537513"/>
                  <a:gd name="connsiteX3" fmla="*/ 0 w 4888992"/>
                  <a:gd name="connsiteY3" fmla="*/ 537513 h 537513"/>
                  <a:gd name="connsiteX4" fmla="*/ 0 w 4888992"/>
                  <a:gd name="connsiteY4" fmla="*/ 0 h 537513"/>
                  <a:gd name="connsiteX0" fmla="*/ 0 w 4888992"/>
                  <a:gd name="connsiteY0" fmla="*/ 0 h 537513"/>
                  <a:gd name="connsiteX1" fmla="*/ 4888992 w 4888992"/>
                  <a:gd name="connsiteY1" fmla="*/ 0 h 537513"/>
                  <a:gd name="connsiteX2" fmla="*/ 4742688 w 4888992"/>
                  <a:gd name="connsiteY2" fmla="*/ 537513 h 537513"/>
                  <a:gd name="connsiteX3" fmla="*/ 0 w 4888992"/>
                  <a:gd name="connsiteY3" fmla="*/ 537513 h 537513"/>
                  <a:gd name="connsiteX4" fmla="*/ 0 w 4888992"/>
                  <a:gd name="connsiteY4" fmla="*/ 0 h 537513"/>
                  <a:gd name="connsiteX0" fmla="*/ 0 w 4888992"/>
                  <a:gd name="connsiteY0" fmla="*/ 0 h 537513"/>
                  <a:gd name="connsiteX1" fmla="*/ 4888992 w 4888992"/>
                  <a:gd name="connsiteY1" fmla="*/ 0 h 537513"/>
                  <a:gd name="connsiteX2" fmla="*/ 4888603 w 4888992"/>
                  <a:gd name="connsiteY2" fmla="*/ 537513 h 537513"/>
                  <a:gd name="connsiteX3" fmla="*/ 0 w 4888992"/>
                  <a:gd name="connsiteY3" fmla="*/ 537513 h 537513"/>
                  <a:gd name="connsiteX4" fmla="*/ 0 w 4888992"/>
                  <a:gd name="connsiteY4" fmla="*/ 0 h 537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88992" h="537513">
                    <a:moveTo>
                      <a:pt x="0" y="0"/>
                    </a:moveTo>
                    <a:lnTo>
                      <a:pt x="4888992" y="0"/>
                    </a:lnTo>
                    <a:cubicBezTo>
                      <a:pt x="4888862" y="179171"/>
                      <a:pt x="4888733" y="358342"/>
                      <a:pt x="4888603" y="537513"/>
                    </a:cubicBezTo>
                    <a:lnTo>
                      <a:pt x="0" y="5375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" name="Subtitle 2"/>
              <p:cNvSpPr txBox="1">
                <a:spLocks/>
              </p:cNvSpPr>
              <p:nvPr/>
            </p:nvSpPr>
            <p:spPr>
              <a:xfrm>
                <a:off x="2920053" y="3607011"/>
                <a:ext cx="5656134" cy="30951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prstClr val="white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CEDMS Audit Bot                                                            9,000 Hours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033390" y="5499319"/>
              <a:ext cx="6819595" cy="301752"/>
              <a:chOff x="2907861" y="4217457"/>
              <a:chExt cx="6819595" cy="301752"/>
            </a:xfrm>
          </p:grpSpPr>
          <p:sp>
            <p:nvSpPr>
              <p:cNvPr id="46" name="Rectangle 6"/>
              <p:cNvSpPr/>
              <p:nvPr/>
            </p:nvSpPr>
            <p:spPr>
              <a:xfrm>
                <a:off x="2907861" y="4217457"/>
                <a:ext cx="6819595" cy="301752"/>
              </a:xfrm>
              <a:custGeom>
                <a:avLst/>
                <a:gdLst>
                  <a:gd name="connsiteX0" fmla="*/ 0 w 6031992"/>
                  <a:gd name="connsiteY0" fmla="*/ 0 h 537514"/>
                  <a:gd name="connsiteX1" fmla="*/ 6031992 w 6031992"/>
                  <a:gd name="connsiteY1" fmla="*/ 0 h 537514"/>
                  <a:gd name="connsiteX2" fmla="*/ 6031992 w 6031992"/>
                  <a:gd name="connsiteY2" fmla="*/ 537514 h 537514"/>
                  <a:gd name="connsiteX3" fmla="*/ 0 w 6031992"/>
                  <a:gd name="connsiteY3" fmla="*/ 537514 h 537514"/>
                  <a:gd name="connsiteX4" fmla="*/ 0 w 6031992"/>
                  <a:gd name="connsiteY4" fmla="*/ 0 h 537514"/>
                  <a:gd name="connsiteX0" fmla="*/ 0 w 6031992"/>
                  <a:gd name="connsiteY0" fmla="*/ 0 h 537514"/>
                  <a:gd name="connsiteX1" fmla="*/ 6031992 w 6031992"/>
                  <a:gd name="connsiteY1" fmla="*/ 0 h 537514"/>
                  <a:gd name="connsiteX2" fmla="*/ 5885688 w 6031992"/>
                  <a:gd name="connsiteY2" fmla="*/ 537514 h 537514"/>
                  <a:gd name="connsiteX3" fmla="*/ 0 w 6031992"/>
                  <a:gd name="connsiteY3" fmla="*/ 537514 h 537514"/>
                  <a:gd name="connsiteX4" fmla="*/ 0 w 6031992"/>
                  <a:gd name="connsiteY4" fmla="*/ 0 h 537514"/>
                  <a:gd name="connsiteX0" fmla="*/ 0 w 6031992"/>
                  <a:gd name="connsiteY0" fmla="*/ 0 h 537514"/>
                  <a:gd name="connsiteX1" fmla="*/ 6031992 w 6031992"/>
                  <a:gd name="connsiteY1" fmla="*/ 0 h 537514"/>
                  <a:gd name="connsiteX2" fmla="*/ 6026739 w 6031992"/>
                  <a:gd name="connsiteY2" fmla="*/ 537514 h 537514"/>
                  <a:gd name="connsiteX3" fmla="*/ 0 w 6031992"/>
                  <a:gd name="connsiteY3" fmla="*/ 537514 h 537514"/>
                  <a:gd name="connsiteX4" fmla="*/ 0 w 6031992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31992" h="537514">
                    <a:moveTo>
                      <a:pt x="0" y="0"/>
                    </a:moveTo>
                    <a:lnTo>
                      <a:pt x="6031992" y="0"/>
                    </a:lnTo>
                    <a:lnTo>
                      <a:pt x="6026739" y="537514"/>
                    </a:ln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7" name="Subtitle 2"/>
              <p:cNvSpPr txBox="1">
                <a:spLocks/>
              </p:cNvSpPr>
              <p:nvPr/>
            </p:nvSpPr>
            <p:spPr>
              <a:xfrm>
                <a:off x="2920052" y="4217457"/>
                <a:ext cx="6799135" cy="297515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prstClr val="white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EFT Validation Bot                                                                                11,250 Hours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099090" y="5806274"/>
              <a:ext cx="7753895" cy="311193"/>
              <a:chOff x="2907860" y="4821121"/>
              <a:chExt cx="7753895" cy="311193"/>
            </a:xfrm>
          </p:grpSpPr>
          <p:sp>
            <p:nvSpPr>
              <p:cNvPr id="44" name="Rectangle 5"/>
              <p:cNvSpPr/>
              <p:nvPr/>
            </p:nvSpPr>
            <p:spPr>
              <a:xfrm>
                <a:off x="2907860" y="4821122"/>
                <a:ext cx="7753895" cy="301752"/>
              </a:xfrm>
              <a:custGeom>
                <a:avLst/>
                <a:gdLst>
                  <a:gd name="connsiteX0" fmla="*/ 0 w 7010400"/>
                  <a:gd name="connsiteY0" fmla="*/ 0 h 537514"/>
                  <a:gd name="connsiteX1" fmla="*/ 7010400 w 7010400"/>
                  <a:gd name="connsiteY1" fmla="*/ 0 h 537514"/>
                  <a:gd name="connsiteX2" fmla="*/ 7010400 w 7010400"/>
                  <a:gd name="connsiteY2" fmla="*/ 537514 h 537514"/>
                  <a:gd name="connsiteX3" fmla="*/ 0 w 7010400"/>
                  <a:gd name="connsiteY3" fmla="*/ 537514 h 537514"/>
                  <a:gd name="connsiteX4" fmla="*/ 0 w 7010400"/>
                  <a:gd name="connsiteY4" fmla="*/ 0 h 537514"/>
                  <a:gd name="connsiteX0" fmla="*/ 0 w 7010400"/>
                  <a:gd name="connsiteY0" fmla="*/ 0 h 537514"/>
                  <a:gd name="connsiteX1" fmla="*/ 7010400 w 7010400"/>
                  <a:gd name="connsiteY1" fmla="*/ 0 h 537514"/>
                  <a:gd name="connsiteX2" fmla="*/ 6839712 w 7010400"/>
                  <a:gd name="connsiteY2" fmla="*/ 537514 h 537514"/>
                  <a:gd name="connsiteX3" fmla="*/ 0 w 7010400"/>
                  <a:gd name="connsiteY3" fmla="*/ 537514 h 537514"/>
                  <a:gd name="connsiteX4" fmla="*/ 0 w 7010400"/>
                  <a:gd name="connsiteY4" fmla="*/ 0 h 537514"/>
                  <a:gd name="connsiteX0" fmla="*/ 0 w 7010400"/>
                  <a:gd name="connsiteY0" fmla="*/ 0 h 537514"/>
                  <a:gd name="connsiteX1" fmla="*/ 7010400 w 7010400"/>
                  <a:gd name="connsiteY1" fmla="*/ 0 h 537514"/>
                  <a:gd name="connsiteX2" fmla="*/ 7009947 w 7010400"/>
                  <a:gd name="connsiteY2" fmla="*/ 537514 h 537514"/>
                  <a:gd name="connsiteX3" fmla="*/ 0 w 7010400"/>
                  <a:gd name="connsiteY3" fmla="*/ 537514 h 537514"/>
                  <a:gd name="connsiteX4" fmla="*/ 0 w 7010400"/>
                  <a:gd name="connsiteY4" fmla="*/ 0 h 53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10400" h="537514">
                    <a:moveTo>
                      <a:pt x="0" y="0"/>
                    </a:moveTo>
                    <a:lnTo>
                      <a:pt x="7010400" y="0"/>
                    </a:lnTo>
                    <a:lnTo>
                      <a:pt x="7009947" y="537514"/>
                    </a:lnTo>
                    <a:lnTo>
                      <a:pt x="0" y="537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F0FD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985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 dirty="0">
                  <a:solidFill>
                    <a:prstClr val="white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Subtitle 2"/>
              <p:cNvSpPr txBox="1">
                <a:spLocks/>
              </p:cNvSpPr>
              <p:nvPr/>
            </p:nvSpPr>
            <p:spPr>
              <a:xfrm>
                <a:off x="2920051" y="4821121"/>
                <a:ext cx="7741703" cy="3111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defRPr/>
                </a:pPr>
                <a:r>
                  <a:rPr lang="en-US" sz="1400" b="1" dirty="0">
                    <a:solidFill>
                      <a:srgbClr val="172B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ODS Duplicate Payment Check                                                                              16,600 Hours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7502878" y="3530871"/>
              <a:ext cx="35014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172B46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Bots – Annual Hours Saved*</a:t>
              </a:r>
            </a:p>
          </p:txBody>
        </p:sp>
        <p:sp>
          <p:nvSpPr>
            <p:cNvPr id="29" name="Subtitle 2"/>
            <p:cNvSpPr txBox="1">
              <a:spLocks/>
            </p:cNvSpPr>
            <p:nvPr/>
          </p:nvSpPr>
          <p:spPr>
            <a:xfrm>
              <a:off x="5809493" y="6210355"/>
              <a:ext cx="5043491" cy="2563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US" sz="1000" dirty="0">
                  <a:solidFill>
                    <a:srgbClr val="172B46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*Hours saved is anticipated annual savings based on current manual processing times.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 rot="18809373">
            <a:off x="9682324" y="1860189"/>
            <a:ext cx="3882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Step</a:t>
            </a:r>
          </a:p>
        </p:txBody>
      </p:sp>
      <p:sp>
        <p:nvSpPr>
          <p:cNvPr id="64" name="TextBox 63"/>
          <p:cNvSpPr txBox="1"/>
          <p:nvPr/>
        </p:nvSpPr>
        <p:spPr>
          <a:xfrm rot="18713464">
            <a:off x="9688642" y="1861214"/>
            <a:ext cx="396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Next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9400398" y="1675084"/>
            <a:ext cx="726095" cy="500548"/>
            <a:chOff x="9303220" y="1696672"/>
            <a:chExt cx="726095" cy="500548"/>
          </a:xfrm>
        </p:grpSpPr>
        <p:sp>
          <p:nvSpPr>
            <p:cNvPr id="43" name="Half Frame 42"/>
            <p:cNvSpPr/>
            <p:nvPr/>
          </p:nvSpPr>
          <p:spPr>
            <a:xfrm rot="7800015">
              <a:off x="9294242" y="1731572"/>
              <a:ext cx="442734" cy="424777"/>
            </a:xfrm>
            <a:prstGeom prst="halfFram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8713464">
              <a:off x="9441837" y="1891367"/>
              <a:ext cx="3962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Next</a:t>
              </a:r>
            </a:p>
          </p:txBody>
        </p:sp>
        <p:sp>
          <p:nvSpPr>
            <p:cNvPr id="65" name="Half Frame 64"/>
            <p:cNvSpPr/>
            <p:nvPr/>
          </p:nvSpPr>
          <p:spPr>
            <a:xfrm rot="7800015">
              <a:off x="9575867" y="1705650"/>
              <a:ext cx="442734" cy="424777"/>
            </a:xfrm>
            <a:prstGeom prst="halfFram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 rot="18713464">
              <a:off x="9727469" y="1865445"/>
              <a:ext cx="3882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185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817E5-41E0-4A1B-AE7C-896264970FFC}" type="datetime1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9/20/2021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7ADD7-57F8-4E84-BC33-0C27E5943E87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DFAS Data Analytics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0EFC3-7EC3-4CCE-97DB-D42955AE654C}"/>
              </a:ext>
            </a:extLst>
          </p:cNvPr>
          <p:cNvSpPr/>
          <p:nvPr/>
        </p:nvSpPr>
        <p:spPr>
          <a:xfrm>
            <a:off x="-76200" y="1014931"/>
            <a:ext cx="6781800" cy="231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1" name="Text Placeholder 3">
            <a:extLst>
              <a:ext uri="{FF2B5EF4-FFF2-40B4-BE49-F238E27FC236}">
                <a16:creationId xmlns:a16="http://schemas.microsoft.com/office/drawing/2014/main" id="{22FDA8A6-1846-4DCA-8862-0896C8C539C5}"/>
              </a:ext>
            </a:extLst>
          </p:cNvPr>
          <p:cNvSpPr txBox="1">
            <a:spLocks/>
          </p:cNvSpPr>
          <p:nvPr/>
        </p:nvSpPr>
        <p:spPr>
          <a:xfrm>
            <a:off x="6015642" y="1254489"/>
            <a:ext cx="5769957" cy="1581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Wingdings" pitchFamily="2" charset="2"/>
              <a:buChar char="ü"/>
              <a:defRPr lang="en-US" sz="1800" kern="1200" dirty="0" smtClean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Tx/>
              <a:buNone/>
              <a:defRPr lang="en-US" sz="1500" kern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35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Transform from historical data gatherers who tell customers what happened, to data analysts performing sophisticated analysis providing business insight and driving efficiencies for our customers. 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62" name="Footer Placeholder 56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Integrity - Service - Innovation</a:t>
            </a:r>
          </a:p>
        </p:txBody>
      </p:sp>
      <p:pic>
        <p:nvPicPr>
          <p:cNvPr id="559" name="Picture 5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89" y="895740"/>
            <a:ext cx="5767359" cy="2964780"/>
          </a:xfrm>
          <a:prstGeom prst="rect">
            <a:avLst/>
          </a:prstGeom>
        </p:spPr>
      </p:pic>
      <p:grpSp>
        <p:nvGrpSpPr>
          <p:cNvPr id="644" name="Group 643"/>
          <p:cNvGrpSpPr/>
          <p:nvPr/>
        </p:nvGrpSpPr>
        <p:grpSpPr>
          <a:xfrm>
            <a:off x="6015643" y="3070510"/>
            <a:ext cx="5769957" cy="2903538"/>
            <a:chOff x="5715000" y="3185168"/>
            <a:chExt cx="6303357" cy="3124652"/>
          </a:xfrm>
        </p:grpSpPr>
        <p:pic>
          <p:nvPicPr>
            <p:cNvPr id="640" name="Picture 639"/>
            <p:cNvPicPr>
              <a:picLocks noChangeAspect="1"/>
            </p:cNvPicPr>
            <p:nvPr/>
          </p:nvPicPr>
          <p:blipFill rotWithShape="1">
            <a:blip r:embed="rId3"/>
            <a:srcRect b="32498"/>
            <a:stretch/>
          </p:blipFill>
          <p:spPr>
            <a:xfrm>
              <a:off x="5715000" y="3566051"/>
              <a:ext cx="6303357" cy="2478003"/>
            </a:xfrm>
            <a:prstGeom prst="rect">
              <a:avLst/>
            </a:prstGeom>
          </p:spPr>
        </p:pic>
        <p:pic>
          <p:nvPicPr>
            <p:cNvPr id="64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3185168"/>
              <a:ext cx="1353060" cy="13507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1F497D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2" name="Picture 641"/>
            <p:cNvPicPr>
              <a:picLocks noChangeAspect="1"/>
            </p:cNvPicPr>
            <p:nvPr/>
          </p:nvPicPr>
          <p:blipFill rotWithShape="1">
            <a:blip r:embed="rId3"/>
            <a:srcRect t="92423"/>
            <a:stretch/>
          </p:blipFill>
          <p:spPr>
            <a:xfrm>
              <a:off x="5715000" y="6019800"/>
              <a:ext cx="6303357" cy="290020"/>
            </a:xfrm>
            <a:prstGeom prst="rect">
              <a:avLst/>
            </a:prstGeom>
          </p:spPr>
        </p:pic>
      </p:grpSp>
      <p:sp>
        <p:nvSpPr>
          <p:cNvPr id="647" name="Text Placeholder 3">
            <a:extLst>
              <a:ext uri="{FF2B5EF4-FFF2-40B4-BE49-F238E27FC236}">
                <a16:creationId xmlns:a16="http://schemas.microsoft.com/office/drawing/2014/main" id="{22FDA8A6-1846-4DCA-8862-0896C8C539C5}"/>
              </a:ext>
            </a:extLst>
          </p:cNvPr>
          <p:cNvSpPr txBox="1">
            <a:spLocks/>
          </p:cNvSpPr>
          <p:nvPr/>
        </p:nvSpPr>
        <p:spPr>
          <a:xfrm>
            <a:off x="406399" y="3986306"/>
            <a:ext cx="5232401" cy="22281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Wingdings" pitchFamily="2" charset="2"/>
              <a:buChar char="ü"/>
              <a:defRPr lang="en-US" sz="1800" kern="1200" dirty="0" smtClean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Tx/>
              <a:buNone/>
              <a:defRPr lang="en-US" sz="1500" kern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35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DoD Data Strategy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Established organizational structure &amp; framework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Created Community of Practice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Defined DFAS universe of data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Leveraged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Advana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40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817E5-41E0-4A1B-AE7C-896264970FFC}" type="datetime1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9/20/2021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7ADD7-57F8-4E84-BC33-0C27E5943E87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DFAS Data Analytics: Suspense </a:t>
            </a:r>
            <a:r>
              <a:rPr lang="en-US" sz="2600" dirty="0" err="1">
                <a:latin typeface="Segoe UI" panose="020B0502040204020203" pitchFamily="34" charset="0"/>
                <a:cs typeface="Segoe UI" panose="020B0502040204020203" pitchFamily="34" charset="0"/>
              </a:rPr>
              <a:t>UoT</a:t>
            </a:r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 Automation &amp; Dashboard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0EFC3-7EC3-4CCE-97DB-D42955AE654C}"/>
              </a:ext>
            </a:extLst>
          </p:cNvPr>
          <p:cNvSpPr/>
          <p:nvPr/>
        </p:nvSpPr>
        <p:spPr>
          <a:xfrm>
            <a:off x="-76200" y="1014931"/>
            <a:ext cx="6781800" cy="231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2" name="Footer Placeholder 56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Integrity - Service - Innovation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609600" y="1175865"/>
            <a:ext cx="10871200" cy="851385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Wingdings" pitchFamily="2" charset="2"/>
              <a:buChar char="ü"/>
              <a:defRPr lang="en-US" sz="1800" kern="1200" dirty="0" smtClean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Tx/>
              <a:buNone/>
              <a:defRPr lang="en-US" sz="1500" kern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35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Current processes for producing the Suspense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UoT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are manual and time intensive, requiring up to 60 days for producing a Suspense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UoT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 Reducing this timeline and improving data quality of the Suspense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UoT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are important factors in achieving clean audit opinions.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" y="911423"/>
            <a:ext cx="11252200" cy="307777"/>
          </a:xfrm>
          <a:prstGeom prst="rect">
            <a:avLst/>
          </a:prstGeom>
          <a:solidFill>
            <a:srgbClr val="D4D9E1"/>
          </a:solidFill>
        </p:spPr>
        <p:txBody>
          <a:bodyPr wrap="square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E2A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Problem Statement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" y="2054423"/>
            <a:ext cx="11252200" cy="307777"/>
          </a:xfrm>
          <a:prstGeom prst="rect">
            <a:avLst/>
          </a:prstGeom>
          <a:solidFill>
            <a:srgbClr val="D4D9E1"/>
          </a:solidFill>
        </p:spPr>
        <p:txBody>
          <a:bodyPr wrap="square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E2A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Outcome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619"/>
          <a:stretch/>
        </p:blipFill>
        <p:spPr>
          <a:xfrm>
            <a:off x="255396" y="2626642"/>
            <a:ext cx="5331348" cy="34693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2759757"/>
            <a:ext cx="5842000" cy="317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61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817E5-41E0-4A1B-AE7C-896264970FFC}" type="datetime1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9/20/2021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7ADD7-57F8-4E84-BC33-0C27E5943E87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DFAS Data Analytics: </a:t>
            </a:r>
            <a:r>
              <a:rPr lang="en-US" sz="2600" spc="-10" dirty="0"/>
              <a:t>MOCAS Cancelled/Cancelling Funds</a:t>
            </a:r>
            <a:endParaRPr lang="en-US" sz="2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0EFC3-7EC3-4CCE-97DB-D42955AE654C}"/>
              </a:ext>
            </a:extLst>
          </p:cNvPr>
          <p:cNvSpPr/>
          <p:nvPr/>
        </p:nvSpPr>
        <p:spPr>
          <a:xfrm>
            <a:off x="-76200" y="1014931"/>
            <a:ext cx="6781800" cy="231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2" name="Footer Placeholder 56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Integrity - Service - Innovation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609600" y="1175865"/>
            <a:ext cx="10871200" cy="851385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Wingdings" pitchFamily="2" charset="2"/>
              <a:buChar char="ü"/>
              <a:defRPr lang="en-US" sz="1800" kern="1200" dirty="0" smtClean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Tx/>
              <a:buNone/>
              <a:defRPr lang="en-US" sz="1500" kern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35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Driven by an upward trend of cancelled funds, the DFAS CO Data Analytics cell in partnership with ADVANA focused on MOCAS data, providing new intelligence and dashboard visibility.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" y="911423"/>
            <a:ext cx="11252200" cy="307777"/>
          </a:xfrm>
          <a:prstGeom prst="rect">
            <a:avLst/>
          </a:prstGeom>
          <a:solidFill>
            <a:srgbClr val="D4D9E1"/>
          </a:solidFill>
        </p:spPr>
        <p:txBody>
          <a:bodyPr wrap="square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E2A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Problem Statement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713" y="3571703"/>
            <a:ext cx="5866087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88" y="3571703"/>
            <a:ext cx="5253894" cy="292324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8600" y="2054423"/>
            <a:ext cx="11252200" cy="307777"/>
          </a:xfrm>
          <a:prstGeom prst="rect">
            <a:avLst/>
          </a:prstGeom>
          <a:solidFill>
            <a:srgbClr val="D4D9E1"/>
          </a:solidFill>
        </p:spPr>
        <p:txBody>
          <a:bodyPr wrap="square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E2A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Outcome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609600" y="2389373"/>
            <a:ext cx="10871200" cy="118233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Wingdings" pitchFamily="2" charset="2"/>
              <a:buChar char="ü"/>
              <a:defRPr lang="en-US" sz="1800" kern="1200" dirty="0" smtClean="0">
                <a:solidFill>
                  <a:srgbClr val="16216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Tx/>
              <a:buNone/>
              <a:defRPr lang="en-US" sz="1500" kern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35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16216C"/>
              </a:buClr>
              <a:buFont typeface="Arial" pitchFamily="34" charset="0"/>
              <a:buChar char="•"/>
              <a:defRPr lang="en-US" sz="12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Performed comprehensive analysis on cancelling funds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MOCAS Cancelled Funds Working Group (DFAS, DPC, Comptroller, DCMA)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DCMA updating Funds Lifecycle Management procedures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MOCAS Dashboards live in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Advana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6216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216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Cancelled Funds Phase 3 – DAR-Q to MOCAS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6216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31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Step Back 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9607" y="990600"/>
            <a:ext cx="113727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13A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1.) What are other use cases we can / should consider?</a:t>
            </a:r>
          </a:p>
          <a:p>
            <a:pPr lvl="0"/>
            <a:endParaRPr lang="en-US" sz="3200" b="1" dirty="0">
              <a:solidFill>
                <a:srgbClr val="013A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sz="3200" b="1" dirty="0">
                <a:solidFill>
                  <a:srgbClr val="013A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2.) How do we make Data Analytics capabilities part of </a:t>
            </a:r>
            <a:br>
              <a:rPr lang="en-US" sz="3200" b="1" dirty="0">
                <a:solidFill>
                  <a:srgbClr val="013A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rgbClr val="013A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our service offerings?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3" y="2819400"/>
            <a:ext cx="3626734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51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47648" y="2341881"/>
            <a:ext cx="8229600" cy="685800"/>
          </a:xfrm>
        </p:spPr>
        <p:txBody>
          <a:bodyPr/>
          <a:lstStyle/>
          <a:p>
            <a:r>
              <a:rPr lang="en-US" sz="3200" dirty="0"/>
              <a:t>DFAS Robotics Processing Automation</a:t>
            </a:r>
            <a:br>
              <a:rPr lang="en-US" sz="3200" dirty="0"/>
            </a:br>
            <a:r>
              <a:rPr lang="en-US" sz="3200" dirty="0"/>
              <a:t>and Data Analytics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33600" y="3733800"/>
            <a:ext cx="7416800" cy="1981200"/>
          </a:xfrm>
        </p:spPr>
        <p:txBody>
          <a:bodyPr>
            <a:normAutofit/>
          </a:bodyPr>
          <a:lstStyle/>
          <a:p>
            <a:r>
              <a:rPr lang="en-US" sz="1800" b="1" dirty="0"/>
              <a:t>Ms. Audrey Davis</a:t>
            </a:r>
          </a:p>
          <a:p>
            <a:r>
              <a:rPr lang="en-US" sz="1800" dirty="0"/>
              <a:t>Director, DFAS</a:t>
            </a:r>
          </a:p>
          <a:p>
            <a:endParaRPr lang="en-US" dirty="0"/>
          </a:p>
          <a:p>
            <a:r>
              <a:rPr lang="en-US" sz="1800" b="1" dirty="0"/>
              <a:t>Ms. Shirley Reed</a:t>
            </a:r>
          </a:p>
          <a:p>
            <a:r>
              <a:rPr lang="en-US" sz="1800" dirty="0"/>
              <a:t>Deputy Site Director, DFAS Columbus</a:t>
            </a:r>
          </a:p>
          <a:p>
            <a:endParaRPr lang="en-US" dirty="0"/>
          </a:p>
          <a:p>
            <a:r>
              <a:rPr lang="en-US" sz="1800" dirty="0"/>
              <a:t>September 9, 2021</a:t>
            </a:r>
          </a:p>
        </p:txBody>
      </p:sp>
    </p:spTree>
    <p:extLst>
      <p:ext uri="{BB962C8B-B14F-4D97-AF65-F5344CB8AC3E}">
        <p14:creationId xmlns:p14="http://schemas.microsoft.com/office/powerpoint/2010/main" val="3085006334"/>
      </p:ext>
    </p:extLst>
  </p:cSld>
  <p:clrMapOvr>
    <a:masterClrMapping/>
  </p:clrMapOvr>
</p:sld>
</file>

<file path=ppt/theme/theme1.xml><?xml version="1.0" encoding="utf-8"?>
<a:theme xmlns:a="http://schemas.openxmlformats.org/drawingml/2006/main" name="PSAH_PowerPoint_Template_FY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PSAH_PowerPoint_Template_FY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s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34A9E837C8EA49A954C33878B69799" ma:contentTypeVersion="3" ma:contentTypeDescription="Create a new document." ma:contentTypeScope="" ma:versionID="39a48dcd851741c72b49c7cfa010608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08E6E24-45CC-4C2A-B9E2-E0C59884AA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5F024B-DEB7-42B7-BEEC-79D78B0E1B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641A6-610F-4CA2-A745-5C81B5CC4F6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4600</TotalTime>
  <Words>449</Words>
  <Application>Microsoft Office PowerPoint</Application>
  <PresentationFormat>Widescreen</PresentationFormat>
  <Paragraphs>94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Segoe UI</vt:lpstr>
      <vt:lpstr>Times New Roman</vt:lpstr>
      <vt:lpstr>Wingdings</vt:lpstr>
      <vt:lpstr>Wingdings 2</vt:lpstr>
      <vt:lpstr>PSAH_PowerPoint_Template_FY14</vt:lpstr>
      <vt:lpstr>Content Slides</vt:lpstr>
      <vt:lpstr>Blank</vt:lpstr>
      <vt:lpstr>1_Content Slides</vt:lpstr>
      <vt:lpstr>1_PSAH_PowerPoint_Template_FY14</vt:lpstr>
      <vt:lpstr>2_Content Slides</vt:lpstr>
      <vt:lpstr>Last Slide</vt:lpstr>
      <vt:lpstr>DFAS Robotics Processing Automation and Data Analytics</vt:lpstr>
      <vt:lpstr>Our Last Time Together</vt:lpstr>
      <vt:lpstr>DFAS Robotics Process Automation (RPA)</vt:lpstr>
      <vt:lpstr>DFAS Data Analytics</vt:lpstr>
      <vt:lpstr>DFAS Data Analytics: Suspense UoT Automation &amp; Dashboard</vt:lpstr>
      <vt:lpstr>DFAS Data Analytics: MOCAS Cancelled/Cancelling Funds</vt:lpstr>
      <vt:lpstr>Step Back Approach</vt:lpstr>
      <vt:lpstr>DFAS Robotics Processing Automation and Data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(2nd line if necessary)</dc:title>
  <dc:creator>eileen.c.hernandez2.civ@mail.mil</dc:creator>
  <cp:lastModifiedBy>John Marshall</cp:lastModifiedBy>
  <cp:revision>415</cp:revision>
  <cp:lastPrinted>2019-07-30T13:37:16Z</cp:lastPrinted>
  <dcterms:modified xsi:type="dcterms:W3CDTF">2021-09-20T19:28:22Z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Primary Audience">
    <vt:lpwstr/>
  </property>
  <property fmtid="{D5CDD505-2E9C-101B-9397-08002B2CF9AE}" pid="4" name="ContentTypeId">
    <vt:lpwstr>0x0101009F34A9E837C8EA49A954C33878B69799</vt:lpwstr>
  </property>
  <property fmtid="{D5CDD505-2E9C-101B-9397-08002B2CF9AE}" pid="5" name="DFAS Subtopic">
    <vt:lpwstr>83;#Enterprise Communication Strategy|286be4c2-2a96-49f4-8600-a2744e74cd2a</vt:lpwstr>
  </property>
  <property fmtid="{D5CDD505-2E9C-101B-9397-08002B2CF9AE}" pid="6" name="Content Site Specific">
    <vt:lpwstr/>
  </property>
  <property fmtid="{D5CDD505-2E9C-101B-9397-08002B2CF9AE}" pid="7" name="TaxKeywordTaxHTField">
    <vt:lpwstr/>
  </property>
  <property fmtid="{D5CDD505-2E9C-101B-9397-08002B2CF9AE}" pid="8" name="Iinfo Label">
    <vt:lpwstr>1;#FOUO|0e05ee91-4f24-4f05-a135-5eec5974272b</vt:lpwstr>
  </property>
  <property fmtid="{D5CDD505-2E9C-101B-9397-08002B2CF9AE}" pid="9" name="DFAS Topic">
    <vt:lpwstr>83;#Enterprise Communication Strategy|286be4c2-2a96-49f4-8600-a2744e74cd2a</vt:lpwstr>
  </property>
  <property fmtid="{D5CDD505-2E9C-101B-9397-08002B2CF9AE}" pid="10" name="Organizational Owner">
    <vt:lpwstr>120;#Corporate Communications|b1e2baf1-6f73-46df-b394-6ad5f7feac43</vt:lpwstr>
  </property>
  <property fmtid="{D5CDD505-2E9C-101B-9397-08002B2CF9AE}" pid="11" name="Document Type">
    <vt:lpwstr>45;#Template|21bf7d61-4784-4321-b5c4-298677ca5af0</vt:lpwstr>
  </property>
</Properties>
</file>